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8" r:id="rId4"/>
    <p:sldId id="260" r:id="rId5"/>
    <p:sldId id="263" r:id="rId6"/>
    <p:sldId id="264" r:id="rId7"/>
    <p:sldId id="262" r:id="rId8"/>
    <p:sldId id="265" r:id="rId9"/>
    <p:sldId id="266" r:id="rId10"/>
    <p:sldId id="280" r:id="rId11"/>
    <p:sldId id="272" r:id="rId12"/>
    <p:sldId id="273" r:id="rId13"/>
    <p:sldId id="279" r:id="rId14"/>
    <p:sldId id="259" r:id="rId15"/>
    <p:sldId id="275" r:id="rId16"/>
    <p:sldId id="276" r:id="rId17"/>
    <p:sldId id="281" r:id="rId18"/>
    <p:sldId id="268" r:id="rId19"/>
    <p:sldId id="282" r:id="rId20"/>
    <p:sldId id="285" r:id="rId21"/>
    <p:sldId id="284" r:id="rId22"/>
    <p:sldId id="28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DF89"/>
    <a:srgbClr val="ADAAF0"/>
    <a:srgbClr val="7B76E6"/>
    <a:srgbClr val="9778E4"/>
    <a:srgbClr val="FE80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C16C68-C02A-45CF-80BD-32EAD1A35D96}" v="82" dt="2021-07-12T16:00:01.740"/>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Stile scuro 1 - Color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Stile scuro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Stile scuro 2 - Colore 1/Color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91" d="100"/>
          <a:sy n="91" d="100"/>
        </p:scale>
        <p:origin x="16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pt-BR"/>
              <a:t>Clique para editar o título Mestre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pt-BR"/>
              <a:t>Clique para editar o título Mestre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pt-BR"/>
              <a:t>Clique para editar o título Mestre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2A54C80-263E-416B-A8E0-580EDEADCBDC}" type="datetimeFigureOut">
              <a:rPr lang="en-US" dirty="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7/13/2021</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pt-BR"/>
              <a:t>Clique para editar o título Mestre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7/13/2021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rantek.dk/network/wan-cloud-optimization/attachment/global-network-background" TargetMode="External"/><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itviconsultants.com/services/cloud-computing/cloud-optimization/" TargetMode="External"/><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pymnts.com/cloud-banking/2020/expanded-use-of-cloud-computing-boosts-companies-stock/"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01D83F-98A8-4389-9331-793DC9B4DEA5}"/>
              </a:ext>
            </a:extLst>
          </p:cNvPr>
          <p:cNvSpPr>
            <a:spLocks noGrp="1"/>
          </p:cNvSpPr>
          <p:nvPr>
            <p:ph type="ctrTitle"/>
          </p:nvPr>
        </p:nvSpPr>
        <p:spPr>
          <a:xfrm>
            <a:off x="132203" y="912675"/>
            <a:ext cx="10037134" cy="1646302"/>
          </a:xfrm>
        </p:spPr>
        <p:txBody>
          <a:bodyPr/>
          <a:lstStyle/>
          <a:p>
            <a:pPr algn="ctr"/>
            <a:r>
              <a:rPr lang="pt-BR" sz="3200" dirty="0"/>
              <a:t>Health </a:t>
            </a:r>
            <a:r>
              <a:rPr lang="pt-BR" sz="3200" dirty="0" err="1"/>
              <a:t>Monitoring</a:t>
            </a:r>
            <a:r>
              <a:rPr lang="pt-BR" sz="3200" dirty="0"/>
              <a:t> System for Docker Containers</a:t>
            </a:r>
          </a:p>
        </p:txBody>
      </p:sp>
      <p:sp>
        <p:nvSpPr>
          <p:cNvPr id="3" name="Subtítulo 2">
            <a:extLst>
              <a:ext uri="{FF2B5EF4-FFF2-40B4-BE49-F238E27FC236}">
                <a16:creationId xmlns:a16="http://schemas.microsoft.com/office/drawing/2014/main" id="{CFE5E24F-FDF6-40D2-8285-C4F108BDABEB}"/>
              </a:ext>
            </a:extLst>
          </p:cNvPr>
          <p:cNvSpPr>
            <a:spLocks noGrp="1"/>
          </p:cNvSpPr>
          <p:nvPr>
            <p:ph type="subTitle" idx="1"/>
          </p:nvPr>
        </p:nvSpPr>
        <p:spPr>
          <a:xfrm>
            <a:off x="1135099" y="2880550"/>
            <a:ext cx="7766936" cy="1096899"/>
          </a:xfrm>
        </p:spPr>
        <p:txBody>
          <a:bodyPr>
            <a:normAutofit/>
          </a:bodyPr>
          <a:lstStyle/>
          <a:p>
            <a:pPr algn="ctr"/>
            <a:r>
              <a:rPr lang="pt-BR" sz="2400" dirty="0"/>
              <a:t>Cloud </a:t>
            </a:r>
            <a:r>
              <a:rPr lang="pt-BR" sz="2400" dirty="0" err="1"/>
              <a:t>Computing</a:t>
            </a:r>
            <a:r>
              <a:rPr lang="pt-BR" sz="2400" dirty="0"/>
              <a:t> - Project </a:t>
            </a:r>
            <a:r>
              <a:rPr lang="pt-BR" sz="2400" dirty="0" err="1"/>
              <a:t>Report</a:t>
            </a:r>
            <a:endParaRPr lang="pt-BR" sz="2400" dirty="0"/>
          </a:p>
        </p:txBody>
      </p:sp>
      <p:sp>
        <p:nvSpPr>
          <p:cNvPr id="4" name="Subtítulo 2">
            <a:extLst>
              <a:ext uri="{FF2B5EF4-FFF2-40B4-BE49-F238E27FC236}">
                <a16:creationId xmlns:a16="http://schemas.microsoft.com/office/drawing/2014/main" id="{CCF48F23-BAB2-41EC-BE8B-177F22DFB6C5}"/>
              </a:ext>
            </a:extLst>
          </p:cNvPr>
          <p:cNvSpPr txBox="1">
            <a:spLocks/>
          </p:cNvSpPr>
          <p:nvPr/>
        </p:nvSpPr>
        <p:spPr>
          <a:xfrm>
            <a:off x="1428434" y="4620596"/>
            <a:ext cx="7243677" cy="1646302"/>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spcBef>
                <a:spcPts val="0"/>
              </a:spcBef>
            </a:pPr>
            <a:r>
              <a:rPr lang="pt-BR" dirty="0" err="1">
                <a:solidFill>
                  <a:schemeClr val="tx1"/>
                </a:solidFill>
              </a:rPr>
              <a:t>Barsanti</a:t>
            </a:r>
            <a:r>
              <a:rPr lang="pt-BR" dirty="0">
                <a:solidFill>
                  <a:schemeClr val="tx1"/>
                </a:solidFill>
              </a:rPr>
              <a:t> Nicola</a:t>
            </a:r>
          </a:p>
          <a:p>
            <a:pPr>
              <a:spcBef>
                <a:spcPts val="0"/>
              </a:spcBef>
            </a:pPr>
            <a:r>
              <a:rPr lang="pt-BR" dirty="0">
                <a:solidFill>
                  <a:schemeClr val="tx1"/>
                </a:solidFill>
              </a:rPr>
              <a:t>Casu Pereira de Sousa Bruno Augusto</a:t>
            </a:r>
          </a:p>
          <a:p>
            <a:pPr>
              <a:spcBef>
                <a:spcPts val="0"/>
              </a:spcBef>
            </a:pPr>
            <a:r>
              <a:rPr lang="pt-BR" dirty="0" err="1">
                <a:solidFill>
                  <a:schemeClr val="tx1"/>
                </a:solidFill>
              </a:rPr>
              <a:t>Fregosi</a:t>
            </a:r>
            <a:r>
              <a:rPr lang="pt-BR" dirty="0">
                <a:solidFill>
                  <a:schemeClr val="tx1"/>
                </a:solidFill>
              </a:rPr>
              <a:t> Frederico</a:t>
            </a:r>
          </a:p>
          <a:p>
            <a:pPr>
              <a:spcBef>
                <a:spcPts val="0"/>
              </a:spcBef>
            </a:pPr>
            <a:r>
              <a:rPr lang="pt-BR" dirty="0" err="1">
                <a:solidFill>
                  <a:schemeClr val="tx1"/>
                </a:solidFill>
              </a:rPr>
              <a:t>Lemmi</a:t>
            </a:r>
            <a:r>
              <a:rPr lang="pt-BR" dirty="0">
                <a:solidFill>
                  <a:schemeClr val="tx1"/>
                </a:solidFill>
              </a:rPr>
              <a:t> Laura</a:t>
            </a:r>
          </a:p>
          <a:p>
            <a:pPr>
              <a:spcBef>
                <a:spcPts val="0"/>
              </a:spcBef>
            </a:pPr>
            <a:r>
              <a:rPr lang="pt-BR" dirty="0">
                <a:solidFill>
                  <a:schemeClr val="tx1"/>
                </a:solidFill>
              </a:rPr>
              <a:t>Martino Giuseppe</a:t>
            </a:r>
          </a:p>
        </p:txBody>
      </p:sp>
    </p:spTree>
    <p:extLst>
      <p:ext uri="{BB962C8B-B14F-4D97-AF65-F5344CB8AC3E}">
        <p14:creationId xmlns:p14="http://schemas.microsoft.com/office/powerpoint/2010/main" val="1766027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A93E36F6-F180-4BC5-BE4C-9B76650441B0}"/>
              </a:ext>
            </a:extLst>
          </p:cNvPr>
          <p:cNvPicPr>
            <a:picLocks noChangeAspect="1"/>
          </p:cNvPicPr>
          <p:nvPr/>
        </p:nvPicPr>
        <p:blipFill>
          <a:blip r:embed="rId2">
            <a:extLst>
              <a:ext uri="{837473B0-CC2E-450A-ABE3-18F120FF3D39}">
                <a1611:picAttrSrcUrl xmlns:a1611="http://schemas.microsoft.com/office/drawing/2016/11/main" r:id="rId3"/>
              </a:ext>
            </a:extLst>
          </a:blip>
          <a:srcRect l="24465" r="24465"/>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0513" y="2942430"/>
            <a:ext cx="5956499" cy="964671"/>
          </a:xfrm>
        </p:spPr>
        <p:txBody>
          <a:bodyPr>
            <a:noAutofit/>
          </a:bodyPr>
          <a:lstStyle/>
          <a:p>
            <a:r>
              <a:rPr lang="pt-BR" sz="5400" b="1">
                <a:latin typeface="Aharoni" panose="02010803020104030203" pitchFamily="2" charset="-79"/>
                <a:cs typeface="Aharoni" panose="02010803020104030203" pitchFamily="2" charset="-79"/>
              </a:rPr>
              <a:t>Communications</a:t>
            </a:r>
            <a:endParaRPr lang="pt-BR" sz="54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80456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3" name="Straight Connector 22">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7"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3" name="Espaço Reservado para Conteúdo 2">
            <a:extLst>
              <a:ext uri="{FF2B5EF4-FFF2-40B4-BE49-F238E27FC236}">
                <a16:creationId xmlns:a16="http://schemas.microsoft.com/office/drawing/2014/main" id="{06F2F2F6-A1E8-4CF7-A54F-7FFD1AD44E6E}"/>
              </a:ext>
            </a:extLst>
          </p:cNvPr>
          <p:cNvSpPr txBox="1">
            <a:spLocks/>
          </p:cNvSpPr>
          <p:nvPr/>
        </p:nvSpPr>
        <p:spPr>
          <a:xfrm>
            <a:off x="5823077" y="1798036"/>
            <a:ext cx="4395810" cy="448340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For the communication we have used a</a:t>
            </a:r>
            <a:r>
              <a:rPr lang="en-US" b="1"/>
              <a:t> RabbitMQ </a:t>
            </a:r>
            <a:r>
              <a:rPr lang="en-US"/>
              <a:t>message broke. The clients are implemented by a dedicated python class</a:t>
            </a:r>
          </a:p>
          <a:p>
            <a:r>
              <a:rPr lang="en-US"/>
              <a:t>Each RabbitMQ client consists of </a:t>
            </a:r>
            <a:r>
              <a:rPr lang="en-US" b="1"/>
              <a:t>two different queues</a:t>
            </a:r>
            <a:r>
              <a:rPr lang="en-US"/>
              <a:t>, one to receive the requests from the other modules and the other the receive replies to the module requests</a:t>
            </a:r>
          </a:p>
          <a:p>
            <a:r>
              <a:rPr lang="en-US"/>
              <a:t>Communication between the module can </a:t>
            </a:r>
            <a:r>
              <a:rPr lang="en-US" b="1"/>
              <a:t>be asynchronous </a:t>
            </a:r>
            <a:r>
              <a:rPr lang="en-US"/>
              <a:t>or </a:t>
            </a:r>
            <a:r>
              <a:rPr lang="en-US" b="1"/>
              <a:t>synchronous</a:t>
            </a: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667581" y="308113"/>
            <a:ext cx="5295897" cy="654227"/>
          </a:xfrm>
        </p:spPr>
        <p:txBody>
          <a:bodyPr>
            <a:normAutofit/>
          </a:bodyPr>
          <a:lstStyle/>
          <a:p>
            <a:r>
              <a:rPr lang="pt-BR"/>
              <a:t>Communications Overall</a:t>
            </a:r>
            <a:endParaRPr lang="pt-BR" dirty="0"/>
          </a:p>
        </p:txBody>
      </p:sp>
      <p:pic>
        <p:nvPicPr>
          <p:cNvPr id="5" name="Segnaposto contenuto 4">
            <a:extLst>
              <a:ext uri="{FF2B5EF4-FFF2-40B4-BE49-F238E27FC236}">
                <a16:creationId xmlns:a16="http://schemas.microsoft.com/office/drawing/2014/main" id="{ACFF8497-CABD-4064-9A29-EED315E0F99F}"/>
              </a:ext>
            </a:extLst>
          </p:cNvPr>
          <p:cNvPicPr>
            <a:picLocks noGrp="1" noChangeAspect="1"/>
          </p:cNvPicPr>
          <p:nvPr>
            <p:ph idx="1"/>
          </p:nvPr>
        </p:nvPicPr>
        <p:blipFill>
          <a:blip r:embed="rId2"/>
          <a:stretch>
            <a:fillRect/>
          </a:stretch>
        </p:blipFill>
        <p:spPr>
          <a:xfrm>
            <a:off x="448733" y="1270453"/>
            <a:ext cx="5061077" cy="4821920"/>
          </a:xfrm>
        </p:spPr>
      </p:pic>
    </p:spTree>
    <p:extLst>
      <p:ext uri="{BB962C8B-B14F-4D97-AF65-F5344CB8AC3E}">
        <p14:creationId xmlns:p14="http://schemas.microsoft.com/office/powerpoint/2010/main" val="383846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902905" y="554988"/>
            <a:ext cx="8596668" cy="1320800"/>
          </a:xfrm>
        </p:spPr>
        <p:txBody>
          <a:bodyPr/>
          <a:lstStyle/>
          <a:p>
            <a:r>
              <a:rPr lang="pt-BR"/>
              <a:t>Synchronized Messaging</a:t>
            </a:r>
          </a:p>
        </p:txBody>
      </p:sp>
      <p:pic>
        <p:nvPicPr>
          <p:cNvPr id="5" name="Segnaposto contenuto 4">
            <a:extLst>
              <a:ext uri="{FF2B5EF4-FFF2-40B4-BE49-F238E27FC236}">
                <a16:creationId xmlns:a16="http://schemas.microsoft.com/office/drawing/2014/main" id="{2367B3FE-3A4D-4498-9EF7-BF5D1474D071}"/>
              </a:ext>
            </a:extLst>
          </p:cNvPr>
          <p:cNvPicPr>
            <a:picLocks noGrp="1" noChangeAspect="1"/>
          </p:cNvPicPr>
          <p:nvPr>
            <p:ph sz="half" idx="1"/>
          </p:nvPr>
        </p:nvPicPr>
        <p:blipFill>
          <a:blip r:embed="rId2"/>
          <a:stretch>
            <a:fillRect/>
          </a:stretch>
        </p:blipFill>
        <p:spPr>
          <a:xfrm>
            <a:off x="1393810" y="1410677"/>
            <a:ext cx="9464688" cy="2844800"/>
          </a:xfrm>
        </p:spPr>
      </p:pic>
      <p:sp>
        <p:nvSpPr>
          <p:cNvPr id="14" name="Espaço Reservado para Conteúdo 2">
            <a:extLst>
              <a:ext uri="{FF2B5EF4-FFF2-40B4-BE49-F238E27FC236}">
                <a16:creationId xmlns:a16="http://schemas.microsoft.com/office/drawing/2014/main" id="{6BBC86E4-BAC2-456D-A844-491186050DFB}"/>
              </a:ext>
            </a:extLst>
          </p:cNvPr>
          <p:cNvSpPr txBox="1">
            <a:spLocks/>
          </p:cNvSpPr>
          <p:nvPr/>
        </p:nvSpPr>
        <p:spPr>
          <a:xfrm>
            <a:off x="421298" y="4646055"/>
            <a:ext cx="10957815" cy="169452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1800"/>
              <a:t>To implement the </a:t>
            </a:r>
            <a:r>
              <a:rPr lang="en-US" sz="1800" b="1"/>
              <a:t>synchronous communications </a:t>
            </a:r>
            <a:r>
              <a:rPr lang="en-US" sz="1800"/>
              <a:t>we have used a mechanism based on a callback channel</a:t>
            </a:r>
          </a:p>
          <a:p>
            <a:r>
              <a:rPr lang="en-US"/>
              <a:t>The </a:t>
            </a:r>
            <a:r>
              <a:rPr lang="en-US" b="1"/>
              <a:t>callback channel </a:t>
            </a:r>
            <a:r>
              <a:rPr lang="en-US"/>
              <a:t>is used to receive the reply to a request</a:t>
            </a:r>
          </a:p>
          <a:p>
            <a:r>
              <a:rPr lang="en-US" sz="1800"/>
              <a:t>Each request and reply have a </a:t>
            </a:r>
            <a:r>
              <a:rPr lang="en-US" sz="1800" b="1"/>
              <a:t>correlation id </a:t>
            </a:r>
            <a:r>
              <a:rPr lang="en-US" sz="1800"/>
              <a:t>associated which is used from the client to forward the response to the correct requesting thread</a:t>
            </a:r>
          </a:p>
        </p:txBody>
      </p:sp>
    </p:spTree>
    <p:extLst>
      <p:ext uri="{BB962C8B-B14F-4D97-AF65-F5344CB8AC3E}">
        <p14:creationId xmlns:p14="http://schemas.microsoft.com/office/powerpoint/2010/main" val="3545152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A93E36F6-F180-4BC5-BE4C-9B76650441B0}"/>
              </a:ext>
            </a:extLst>
          </p:cNvPr>
          <p:cNvPicPr>
            <a:picLocks noChangeAspect="1"/>
          </p:cNvPicPr>
          <p:nvPr/>
        </p:nvPicPr>
        <p:blipFill>
          <a:blip r:embed="rId2">
            <a:extLst>
              <a:ext uri="{837473B0-CC2E-450A-ABE3-18F120FF3D39}">
                <a1611:picAttrSrcUrl xmlns:a1611="http://schemas.microsoft.com/office/drawing/2016/11/main" r:id="rId3"/>
              </a:ext>
            </a:extLst>
          </a:blip>
          <a:srcRect l="21121" r="21121"/>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70216" y="2565664"/>
            <a:ext cx="5956499" cy="964671"/>
          </a:xfrm>
        </p:spPr>
        <p:txBody>
          <a:bodyPr>
            <a:noAutofit/>
          </a:bodyPr>
          <a:lstStyle/>
          <a:p>
            <a:r>
              <a:rPr lang="pt-BR" sz="6000" b="1">
                <a:latin typeface="Aharoni" panose="02010803020104030203" pitchFamily="2" charset="-79"/>
                <a:cs typeface="Aharoni" panose="02010803020104030203" pitchFamily="2" charset="-79"/>
              </a:rPr>
              <a:t>Optimizations</a:t>
            </a:r>
            <a:endParaRPr lang="pt-BR" sz="60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54812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A4ACD0-4955-4596-8A96-735E22A8D62A}"/>
              </a:ext>
            </a:extLst>
          </p:cNvPr>
          <p:cNvSpPr>
            <a:spLocks noGrp="1"/>
          </p:cNvSpPr>
          <p:nvPr>
            <p:ph type="title"/>
          </p:nvPr>
        </p:nvSpPr>
        <p:spPr>
          <a:xfrm>
            <a:off x="522017" y="377687"/>
            <a:ext cx="8596668" cy="1320800"/>
          </a:xfrm>
        </p:spPr>
        <p:txBody>
          <a:bodyPr/>
          <a:lstStyle/>
          <a:p>
            <a:r>
              <a:rPr lang="pt-BR"/>
              <a:t>Asynchronous Information Update</a:t>
            </a:r>
          </a:p>
        </p:txBody>
      </p:sp>
      <p:sp>
        <p:nvSpPr>
          <p:cNvPr id="8" name="Espaço Reservado para Conteúdo 2">
            <a:extLst>
              <a:ext uri="{FF2B5EF4-FFF2-40B4-BE49-F238E27FC236}">
                <a16:creationId xmlns:a16="http://schemas.microsoft.com/office/drawing/2014/main" id="{99FFF384-94AA-4EE6-B7BA-2B6FDA38BBD7}"/>
              </a:ext>
            </a:extLst>
          </p:cNvPr>
          <p:cNvSpPr txBox="1">
            <a:spLocks/>
          </p:cNvSpPr>
          <p:nvPr/>
        </p:nvSpPr>
        <p:spPr>
          <a:xfrm>
            <a:off x="194818" y="1270000"/>
            <a:ext cx="9561699" cy="1768060"/>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a:t>To </a:t>
            </a:r>
            <a:r>
              <a:rPr lang="en-GB" b="1"/>
              <a:t>increase system performance </a:t>
            </a:r>
            <a:r>
              <a:rPr lang="en-GB"/>
              <a:t>it is important to avoid involving as many components as possible</a:t>
            </a:r>
          </a:p>
          <a:p>
            <a:r>
              <a:rPr lang="en-GB"/>
              <a:t>For the </a:t>
            </a:r>
            <a:r>
              <a:rPr lang="en-GB" b="1"/>
              <a:t>containers information</a:t>
            </a:r>
            <a:r>
              <a:rPr lang="en-GB"/>
              <a:t> we have introduced a </a:t>
            </a:r>
            <a:r>
              <a:rPr lang="en-GB" b="1"/>
              <a:t>caching mechanism, </a:t>
            </a:r>
            <a:r>
              <a:rPr lang="en-GB"/>
              <a:t>in this way the controller can respond directly to a requests without getting the data from all the managers</a:t>
            </a:r>
            <a:endParaRPr lang="en-GB" b="1"/>
          </a:p>
          <a:p>
            <a:r>
              <a:rPr lang="en-GB"/>
              <a:t>The </a:t>
            </a:r>
            <a:r>
              <a:rPr lang="en-GB" b="1"/>
              <a:t>controller</a:t>
            </a:r>
            <a:r>
              <a:rPr lang="en-GB"/>
              <a:t> is responsible for keeping an up-to-date copy of all the containers information</a:t>
            </a:r>
          </a:p>
        </p:txBody>
      </p:sp>
      <p:pic>
        <p:nvPicPr>
          <p:cNvPr id="31" name="Immagine 30">
            <a:extLst>
              <a:ext uri="{FF2B5EF4-FFF2-40B4-BE49-F238E27FC236}">
                <a16:creationId xmlns:a16="http://schemas.microsoft.com/office/drawing/2014/main" id="{5A99DE8B-DD51-440B-B373-559DAD8FE97D}"/>
              </a:ext>
            </a:extLst>
          </p:cNvPr>
          <p:cNvPicPr>
            <a:picLocks noChangeAspect="1"/>
          </p:cNvPicPr>
          <p:nvPr/>
        </p:nvPicPr>
        <p:blipFill>
          <a:blip r:embed="rId2"/>
          <a:srcRect/>
          <a:stretch/>
        </p:blipFill>
        <p:spPr>
          <a:xfrm>
            <a:off x="777249" y="3209755"/>
            <a:ext cx="7865187" cy="2891008"/>
          </a:xfrm>
          <a:prstGeom prst="rect">
            <a:avLst/>
          </a:prstGeom>
        </p:spPr>
      </p:pic>
    </p:spTree>
    <p:extLst>
      <p:ext uri="{BB962C8B-B14F-4D97-AF65-F5344CB8AC3E}">
        <p14:creationId xmlns:p14="http://schemas.microsoft.com/office/powerpoint/2010/main" val="3921225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181749" y="91310"/>
            <a:ext cx="8596668" cy="1320800"/>
          </a:xfrm>
        </p:spPr>
        <p:txBody>
          <a:bodyPr/>
          <a:lstStyle/>
          <a:p>
            <a:r>
              <a:rPr lang="pt-BR"/>
              <a:t>Update Management</a:t>
            </a:r>
          </a:p>
        </p:txBody>
      </p:sp>
      <p:sp>
        <p:nvSpPr>
          <p:cNvPr id="16" name="Espaço Reservado para Conteúdo 2">
            <a:extLst>
              <a:ext uri="{FF2B5EF4-FFF2-40B4-BE49-F238E27FC236}">
                <a16:creationId xmlns:a16="http://schemas.microsoft.com/office/drawing/2014/main" id="{712EAF4F-1B1B-4EBE-A460-05973A823325}"/>
              </a:ext>
            </a:extLst>
          </p:cNvPr>
          <p:cNvSpPr txBox="1">
            <a:spLocks/>
          </p:cNvSpPr>
          <p:nvPr/>
        </p:nvSpPr>
        <p:spPr>
          <a:xfrm>
            <a:off x="994350" y="880447"/>
            <a:ext cx="5665730" cy="120032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For testing purpose we have decided to implement an aggregation mechanism for the updates management</a:t>
            </a:r>
            <a:endParaRPr lang="en-US" dirty="0"/>
          </a:p>
        </p:txBody>
      </p:sp>
      <p:pic>
        <p:nvPicPr>
          <p:cNvPr id="33" name="Espaço Reservado para Conteúdo 6" descr="Diagrama&#10;&#10;Descrição gerada automaticamente">
            <a:extLst>
              <a:ext uri="{FF2B5EF4-FFF2-40B4-BE49-F238E27FC236}">
                <a16:creationId xmlns:a16="http://schemas.microsoft.com/office/drawing/2014/main" id="{362D87E7-D822-4A83-8F26-73E51B76762A}"/>
              </a:ext>
            </a:extLst>
          </p:cNvPr>
          <p:cNvPicPr>
            <a:picLocks noGrp="1" noChangeAspect="1"/>
          </p:cNvPicPr>
          <p:nvPr>
            <p:ph idx="1"/>
          </p:nvPr>
        </p:nvPicPr>
        <p:blipFill>
          <a:blip r:embed="rId2"/>
          <a:stretch>
            <a:fillRect/>
          </a:stretch>
        </p:blipFill>
        <p:spPr>
          <a:xfrm>
            <a:off x="6897079" y="0"/>
            <a:ext cx="4579690" cy="6858000"/>
          </a:xfrm>
        </p:spPr>
      </p:pic>
      <p:grpSp>
        <p:nvGrpSpPr>
          <p:cNvPr id="17" name="Agrupar 33">
            <a:extLst>
              <a:ext uri="{FF2B5EF4-FFF2-40B4-BE49-F238E27FC236}">
                <a16:creationId xmlns:a16="http://schemas.microsoft.com/office/drawing/2014/main" id="{B70C2687-37EF-4BE9-99F1-80CEE2EC17EA}"/>
              </a:ext>
            </a:extLst>
          </p:cNvPr>
          <p:cNvGrpSpPr/>
          <p:nvPr/>
        </p:nvGrpSpPr>
        <p:grpSpPr>
          <a:xfrm>
            <a:off x="1431404" y="1281706"/>
            <a:ext cx="5877082" cy="1365454"/>
            <a:chOff x="1431404" y="1281706"/>
            <a:chExt cx="5877082" cy="1365454"/>
          </a:xfrm>
        </p:grpSpPr>
        <p:sp>
          <p:nvSpPr>
            <p:cNvPr id="18" name="Retângulo: Cantos Arredondados 15">
              <a:extLst>
                <a:ext uri="{FF2B5EF4-FFF2-40B4-BE49-F238E27FC236}">
                  <a16:creationId xmlns:a16="http://schemas.microsoft.com/office/drawing/2014/main" id="{70AFA0C6-B5CD-4787-A0F2-E9C327B61E72}"/>
                </a:ext>
              </a:extLst>
            </p:cNvPr>
            <p:cNvSpPr/>
            <p:nvPr/>
          </p:nvSpPr>
          <p:spPr>
            <a:xfrm>
              <a:off x="1491003" y="2213495"/>
              <a:ext cx="4315717"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aixaDeTexto 12">
              <a:extLst>
                <a:ext uri="{FF2B5EF4-FFF2-40B4-BE49-F238E27FC236}">
                  <a16:creationId xmlns:a16="http://schemas.microsoft.com/office/drawing/2014/main" id="{145ECE3C-9729-4297-BEC5-0400D028D3BE}"/>
                </a:ext>
              </a:extLst>
            </p:cNvPr>
            <p:cNvSpPr txBox="1"/>
            <p:nvPr/>
          </p:nvSpPr>
          <p:spPr>
            <a:xfrm>
              <a:off x="1431404" y="2241051"/>
              <a:ext cx="4312153" cy="338554"/>
            </a:xfrm>
            <a:prstGeom prst="rect">
              <a:avLst/>
            </a:prstGeom>
            <a:noFill/>
          </p:spPr>
          <p:txBody>
            <a:bodyPr wrap="square" rtlCol="0">
              <a:spAutoFit/>
            </a:bodyPr>
            <a:lstStyle/>
            <a:p>
              <a:pPr algn="ctr"/>
              <a:r>
                <a:rPr lang="en-US" sz="1600" dirty="0"/>
                <a:t>Updates will be sent by the Managers</a:t>
              </a:r>
            </a:p>
          </p:txBody>
        </p:sp>
        <p:cxnSp>
          <p:nvCxnSpPr>
            <p:cNvPr id="20" name="Conector de Seta Reta 20">
              <a:extLst>
                <a:ext uri="{FF2B5EF4-FFF2-40B4-BE49-F238E27FC236}">
                  <a16:creationId xmlns:a16="http://schemas.microsoft.com/office/drawing/2014/main" id="{9F25DC03-E322-4272-860F-871D2E04C2FB}"/>
                </a:ext>
              </a:extLst>
            </p:cNvPr>
            <p:cNvCxnSpPr>
              <a:cxnSpLocks/>
              <a:stCxn id="18" idx="3"/>
            </p:cNvCxnSpPr>
            <p:nvPr/>
          </p:nvCxnSpPr>
          <p:spPr>
            <a:xfrm flipV="1">
              <a:off x="5806720" y="1281706"/>
              <a:ext cx="1501766" cy="11486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Agrupar 34">
            <a:extLst>
              <a:ext uri="{FF2B5EF4-FFF2-40B4-BE49-F238E27FC236}">
                <a16:creationId xmlns:a16="http://schemas.microsoft.com/office/drawing/2014/main" id="{A2D3297A-F144-4151-BE2C-371527E8F4D6}"/>
              </a:ext>
            </a:extLst>
          </p:cNvPr>
          <p:cNvGrpSpPr/>
          <p:nvPr/>
        </p:nvGrpSpPr>
        <p:grpSpPr>
          <a:xfrm>
            <a:off x="569232" y="2080776"/>
            <a:ext cx="7380968" cy="1651404"/>
            <a:chOff x="569232" y="2080776"/>
            <a:chExt cx="7380968" cy="1651404"/>
          </a:xfrm>
        </p:grpSpPr>
        <p:sp>
          <p:nvSpPr>
            <p:cNvPr id="22" name="Retângulo: Cantos Arredondados 16">
              <a:extLst>
                <a:ext uri="{FF2B5EF4-FFF2-40B4-BE49-F238E27FC236}">
                  <a16:creationId xmlns:a16="http://schemas.microsoft.com/office/drawing/2014/main" id="{3A1AB528-E1A2-4DF2-BC43-1A02F2CDE7AE}"/>
                </a:ext>
              </a:extLst>
            </p:cNvPr>
            <p:cNvSpPr/>
            <p:nvPr/>
          </p:nvSpPr>
          <p:spPr>
            <a:xfrm>
              <a:off x="741033" y="3298515"/>
              <a:ext cx="5665730"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aixaDeTexto 23">
              <a:extLst>
                <a:ext uri="{FF2B5EF4-FFF2-40B4-BE49-F238E27FC236}">
                  <a16:creationId xmlns:a16="http://schemas.microsoft.com/office/drawing/2014/main" id="{64356B5C-2F51-46B9-BE3E-5C33B66CEA2F}"/>
                </a:ext>
              </a:extLst>
            </p:cNvPr>
            <p:cNvSpPr txBox="1"/>
            <p:nvPr/>
          </p:nvSpPr>
          <p:spPr>
            <a:xfrm>
              <a:off x="569232" y="3317559"/>
              <a:ext cx="5674331" cy="338554"/>
            </a:xfrm>
            <a:prstGeom prst="rect">
              <a:avLst/>
            </a:prstGeom>
            <a:noFill/>
          </p:spPr>
          <p:txBody>
            <a:bodyPr wrap="square" rtlCol="0">
              <a:spAutoFit/>
            </a:bodyPr>
            <a:lstStyle/>
            <a:p>
              <a:pPr algn="r"/>
              <a:r>
                <a:rPr lang="pt-BR" sz="1600" dirty="0"/>
                <a:t>The </a:t>
              </a:r>
              <a:r>
                <a:rPr lang="pt-BR" sz="1600" dirty="0" err="1"/>
                <a:t>Controller</a:t>
              </a:r>
              <a:r>
                <a:rPr lang="pt-BR" sz="1600" dirty="0"/>
                <a:t> </a:t>
              </a:r>
              <a:r>
                <a:rPr lang="en-US" sz="1600" dirty="0"/>
                <a:t>tracks</a:t>
              </a:r>
              <a:r>
                <a:rPr lang="pt-BR" sz="1600" dirty="0"/>
                <a:t> </a:t>
              </a:r>
              <a:r>
                <a:rPr lang="pt-BR" sz="1600" dirty="0" err="1"/>
                <a:t>the</a:t>
              </a:r>
              <a:r>
                <a:rPr lang="pt-BR" sz="1600" dirty="0"/>
                <a:t> Managers </a:t>
              </a:r>
              <a:r>
                <a:rPr lang="pt-BR" sz="1600" dirty="0" err="1"/>
                <a:t>with</a:t>
              </a:r>
              <a:r>
                <a:rPr lang="pt-BR" sz="1600" dirty="0"/>
                <a:t> </a:t>
              </a:r>
              <a:r>
                <a:rPr lang="pt-BR" sz="1600" dirty="0" err="1"/>
                <a:t>pending</a:t>
              </a:r>
              <a:r>
                <a:rPr lang="pt-BR" sz="1600" dirty="0"/>
                <a:t> updates</a:t>
              </a:r>
            </a:p>
          </p:txBody>
        </p:sp>
        <p:cxnSp>
          <p:nvCxnSpPr>
            <p:cNvPr id="24" name="Conector de Seta Reta 24">
              <a:extLst>
                <a:ext uri="{FF2B5EF4-FFF2-40B4-BE49-F238E27FC236}">
                  <a16:creationId xmlns:a16="http://schemas.microsoft.com/office/drawing/2014/main" id="{D36EBA71-D0F2-4359-84F3-937643E7EF3B}"/>
                </a:ext>
              </a:extLst>
            </p:cNvPr>
            <p:cNvCxnSpPr>
              <a:cxnSpLocks/>
              <a:stCxn id="22" idx="3"/>
            </p:cNvCxnSpPr>
            <p:nvPr/>
          </p:nvCxnSpPr>
          <p:spPr>
            <a:xfrm flipV="1">
              <a:off x="6406763" y="2080776"/>
              <a:ext cx="1543437" cy="14345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5" name="Agrupar 35">
            <a:extLst>
              <a:ext uri="{FF2B5EF4-FFF2-40B4-BE49-F238E27FC236}">
                <a16:creationId xmlns:a16="http://schemas.microsoft.com/office/drawing/2014/main" id="{AB163AC8-A919-4963-A4E0-EC804E6C225B}"/>
              </a:ext>
            </a:extLst>
          </p:cNvPr>
          <p:cNvGrpSpPr/>
          <p:nvPr/>
        </p:nvGrpSpPr>
        <p:grpSpPr>
          <a:xfrm>
            <a:off x="191820" y="2933700"/>
            <a:ext cx="8393380" cy="2067058"/>
            <a:chOff x="191820" y="2933700"/>
            <a:chExt cx="8393380" cy="2067058"/>
          </a:xfrm>
        </p:grpSpPr>
        <p:sp>
          <p:nvSpPr>
            <p:cNvPr id="26" name="Retângulo: Cantos Arredondados 17">
              <a:extLst>
                <a:ext uri="{FF2B5EF4-FFF2-40B4-BE49-F238E27FC236}">
                  <a16:creationId xmlns:a16="http://schemas.microsoft.com/office/drawing/2014/main" id="{992F5771-263C-47D3-9795-0EC9E789A2FA}"/>
                </a:ext>
              </a:extLst>
            </p:cNvPr>
            <p:cNvSpPr/>
            <p:nvPr/>
          </p:nvSpPr>
          <p:spPr>
            <a:xfrm>
              <a:off x="382810" y="4394610"/>
              <a:ext cx="6323279"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aixaDeTexto 10">
              <a:extLst>
                <a:ext uri="{FF2B5EF4-FFF2-40B4-BE49-F238E27FC236}">
                  <a16:creationId xmlns:a16="http://schemas.microsoft.com/office/drawing/2014/main" id="{030319C2-7F5B-43ED-BA90-3BD98C9E9872}"/>
                </a:ext>
              </a:extLst>
            </p:cNvPr>
            <p:cNvSpPr txBox="1"/>
            <p:nvPr/>
          </p:nvSpPr>
          <p:spPr>
            <a:xfrm>
              <a:off x="191820" y="4415983"/>
              <a:ext cx="6468260" cy="584775"/>
            </a:xfrm>
            <a:prstGeom prst="rect">
              <a:avLst/>
            </a:prstGeom>
            <a:noFill/>
          </p:spPr>
          <p:txBody>
            <a:bodyPr wrap="square" rtlCol="0">
              <a:spAutoFit/>
            </a:bodyPr>
            <a:lstStyle/>
            <a:p>
              <a:pPr algn="r"/>
              <a:r>
                <a:rPr lang="pt-BR" sz="1600" dirty="0" err="1"/>
                <a:t>After</a:t>
              </a:r>
              <a:r>
                <a:rPr lang="pt-BR" sz="1600" dirty="0"/>
                <a:t> a </a:t>
              </a:r>
              <a:r>
                <a:rPr lang="pt-BR" sz="1600" dirty="0" err="1"/>
                <a:t>defined</a:t>
              </a:r>
              <a:r>
                <a:rPr lang="pt-BR" sz="1600" dirty="0"/>
                <a:t> </a:t>
              </a:r>
              <a:r>
                <a:rPr lang="pt-BR" sz="1600" dirty="0" err="1"/>
                <a:t>period</a:t>
              </a:r>
              <a:r>
                <a:rPr lang="pt-BR" sz="1600" dirty="0"/>
                <a:t>, </a:t>
              </a:r>
              <a:r>
                <a:rPr lang="pt-BR" sz="1600" dirty="0" err="1"/>
                <a:t>the</a:t>
              </a:r>
              <a:r>
                <a:rPr lang="pt-BR" sz="1600" dirty="0"/>
                <a:t> </a:t>
              </a:r>
              <a:r>
                <a:rPr lang="pt-BR" sz="1600" dirty="0" err="1"/>
                <a:t>Controller</a:t>
              </a:r>
              <a:r>
                <a:rPr lang="pt-BR" sz="1600" dirty="0"/>
                <a:t> </a:t>
              </a:r>
              <a:r>
                <a:rPr lang="pt-BR" sz="1600" dirty="0" err="1"/>
                <a:t>requests</a:t>
              </a:r>
              <a:r>
                <a:rPr lang="pt-BR" sz="1600" dirty="0"/>
                <a:t> </a:t>
              </a:r>
              <a:r>
                <a:rPr lang="pt-BR" sz="1600" dirty="0" err="1"/>
                <a:t>the</a:t>
              </a:r>
              <a:r>
                <a:rPr lang="pt-BR" sz="1600" dirty="0"/>
                <a:t> </a:t>
              </a:r>
              <a:r>
                <a:rPr lang="pt-BR" sz="1600" dirty="0" err="1"/>
                <a:t>monitoring</a:t>
              </a:r>
              <a:r>
                <a:rPr lang="pt-BR" sz="1600" dirty="0"/>
                <a:t> log</a:t>
              </a:r>
            </a:p>
            <a:p>
              <a:endParaRPr lang="en-US" sz="1600" dirty="0"/>
            </a:p>
          </p:txBody>
        </p:sp>
        <p:cxnSp>
          <p:nvCxnSpPr>
            <p:cNvPr id="28" name="Conector de Seta Reta 27">
              <a:extLst>
                <a:ext uri="{FF2B5EF4-FFF2-40B4-BE49-F238E27FC236}">
                  <a16:creationId xmlns:a16="http://schemas.microsoft.com/office/drawing/2014/main" id="{38AC5AA5-D2B0-471E-82AB-08C3D0FD9766}"/>
                </a:ext>
              </a:extLst>
            </p:cNvPr>
            <p:cNvCxnSpPr>
              <a:cxnSpLocks/>
              <a:stCxn id="26" idx="3"/>
            </p:cNvCxnSpPr>
            <p:nvPr/>
          </p:nvCxnSpPr>
          <p:spPr>
            <a:xfrm flipV="1">
              <a:off x="6706089" y="2933700"/>
              <a:ext cx="1879111" cy="167774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 name="Agrupar 36">
            <a:extLst>
              <a:ext uri="{FF2B5EF4-FFF2-40B4-BE49-F238E27FC236}">
                <a16:creationId xmlns:a16="http://schemas.microsoft.com/office/drawing/2014/main" id="{40D90EBD-4CCF-4C9A-AF7B-14EEE59755E8}"/>
              </a:ext>
            </a:extLst>
          </p:cNvPr>
          <p:cNvGrpSpPr/>
          <p:nvPr/>
        </p:nvGrpSpPr>
        <p:grpSpPr>
          <a:xfrm>
            <a:off x="1577130" y="5603382"/>
            <a:ext cx="8049470" cy="822818"/>
            <a:chOff x="1577130" y="5603382"/>
            <a:chExt cx="8049470" cy="822818"/>
          </a:xfrm>
        </p:grpSpPr>
        <p:sp>
          <p:nvSpPr>
            <p:cNvPr id="30" name="Retângulo: Cantos Arredondados 18">
              <a:extLst>
                <a:ext uri="{FF2B5EF4-FFF2-40B4-BE49-F238E27FC236}">
                  <a16:creationId xmlns:a16="http://schemas.microsoft.com/office/drawing/2014/main" id="{F9D3556A-A22F-44D2-91A0-1E240A7227BC}"/>
                </a:ext>
              </a:extLst>
            </p:cNvPr>
            <p:cNvSpPr/>
            <p:nvPr/>
          </p:nvSpPr>
          <p:spPr>
            <a:xfrm>
              <a:off x="1577130" y="5603382"/>
              <a:ext cx="4140200" cy="65199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aixaDeTexto 13">
              <a:extLst>
                <a:ext uri="{FF2B5EF4-FFF2-40B4-BE49-F238E27FC236}">
                  <a16:creationId xmlns:a16="http://schemas.microsoft.com/office/drawing/2014/main" id="{4E368C10-2EB3-4C09-9BEE-727D861E136A}"/>
                </a:ext>
              </a:extLst>
            </p:cNvPr>
            <p:cNvSpPr txBox="1"/>
            <p:nvPr/>
          </p:nvSpPr>
          <p:spPr>
            <a:xfrm>
              <a:off x="1577130" y="5636991"/>
              <a:ext cx="4140199" cy="584775"/>
            </a:xfrm>
            <a:prstGeom prst="rect">
              <a:avLst/>
            </a:prstGeom>
            <a:noFill/>
          </p:spPr>
          <p:txBody>
            <a:bodyPr wrap="square" rtlCol="0">
              <a:spAutoFit/>
            </a:bodyPr>
            <a:lstStyle/>
            <a:p>
              <a:pPr algn="ctr"/>
              <a:r>
                <a:rPr lang="pt-BR" sz="1600" dirty="0"/>
                <a:t>The </a:t>
              </a:r>
              <a:r>
                <a:rPr lang="pt-BR" sz="1600" dirty="0" err="1"/>
                <a:t>Controller</a:t>
              </a:r>
              <a:r>
                <a:rPr lang="pt-BR" sz="1600" dirty="0"/>
                <a:t> updates </a:t>
              </a:r>
              <a:r>
                <a:rPr lang="pt-BR" sz="1600" dirty="0" err="1"/>
                <a:t>the</a:t>
              </a:r>
              <a:r>
                <a:rPr lang="pt-BR" sz="1600" dirty="0"/>
                <a:t> REST interface</a:t>
              </a:r>
            </a:p>
            <a:p>
              <a:pPr algn="ctr"/>
              <a:r>
                <a:rPr lang="pt-BR" sz="1600" dirty="0"/>
                <a:t> </a:t>
              </a:r>
              <a:r>
                <a:rPr lang="pt-BR" sz="1600" dirty="0" err="1"/>
                <a:t>with</a:t>
              </a:r>
              <a:r>
                <a:rPr lang="pt-BR" sz="1600" dirty="0"/>
                <a:t> </a:t>
              </a:r>
              <a:r>
                <a:rPr lang="pt-BR" sz="1600" dirty="0" err="1"/>
                <a:t>the</a:t>
              </a:r>
              <a:r>
                <a:rPr lang="pt-BR" sz="1600" dirty="0"/>
                <a:t> container </a:t>
              </a:r>
              <a:r>
                <a:rPr lang="pt-BR" sz="1600" dirty="0" err="1"/>
                <a:t>list</a:t>
              </a:r>
              <a:r>
                <a:rPr lang="pt-BR" sz="1600" dirty="0"/>
                <a:t> </a:t>
              </a:r>
              <a:r>
                <a:rPr lang="pt-BR" sz="1600" dirty="0" err="1"/>
                <a:t>and</a:t>
              </a:r>
              <a:r>
                <a:rPr lang="pt-BR" sz="1600" dirty="0"/>
                <a:t> </a:t>
              </a:r>
              <a:r>
                <a:rPr lang="pt-BR" sz="1600" dirty="0" err="1"/>
                <a:t>info</a:t>
              </a:r>
              <a:endParaRPr lang="pt-BR" sz="1600" dirty="0"/>
            </a:p>
          </p:txBody>
        </p:sp>
        <p:cxnSp>
          <p:nvCxnSpPr>
            <p:cNvPr id="32" name="Conector de Seta Reta 30">
              <a:extLst>
                <a:ext uri="{FF2B5EF4-FFF2-40B4-BE49-F238E27FC236}">
                  <a16:creationId xmlns:a16="http://schemas.microsoft.com/office/drawing/2014/main" id="{C20B9CB0-C806-473D-B975-EAB29590A7B8}"/>
                </a:ext>
              </a:extLst>
            </p:cNvPr>
            <p:cNvCxnSpPr>
              <a:cxnSpLocks/>
              <a:stCxn id="31" idx="3"/>
            </p:cNvCxnSpPr>
            <p:nvPr/>
          </p:nvCxnSpPr>
          <p:spPr>
            <a:xfrm>
              <a:off x="5717329" y="5929379"/>
              <a:ext cx="3909271" cy="49682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9237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500" fill="hold"/>
                                        <p:tgtEl>
                                          <p:spTgt spid="25"/>
                                        </p:tgtEl>
                                        <p:attrNameLst>
                                          <p:attrName>ppt_x</p:attrName>
                                        </p:attrNameLst>
                                      </p:cBhvr>
                                      <p:tavLst>
                                        <p:tav tm="0">
                                          <p:val>
                                            <p:strVal val="#ppt_x"/>
                                          </p:val>
                                        </p:tav>
                                        <p:tav tm="100000">
                                          <p:val>
                                            <p:strVal val="#ppt_x"/>
                                          </p:val>
                                        </p:tav>
                                      </p:tavLst>
                                    </p:anim>
                                    <p:anim calcmode="lin" valueType="num">
                                      <p:cBhvr additive="base">
                                        <p:cTn id="20"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additive="base">
                                        <p:cTn id="25" dur="500" fill="hold"/>
                                        <p:tgtEl>
                                          <p:spTgt spid="29"/>
                                        </p:tgtEl>
                                        <p:attrNameLst>
                                          <p:attrName>ppt_x</p:attrName>
                                        </p:attrNameLst>
                                      </p:cBhvr>
                                      <p:tavLst>
                                        <p:tav tm="0">
                                          <p:val>
                                            <p:strVal val="#ppt_x"/>
                                          </p:val>
                                        </p:tav>
                                        <p:tav tm="100000">
                                          <p:val>
                                            <p:strVal val="#ppt_x"/>
                                          </p:val>
                                        </p:tav>
                                      </p:tavLst>
                                    </p:anim>
                                    <p:anim calcmode="lin" valueType="num">
                                      <p:cBhvr additive="base">
                                        <p:cTn id="26"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descr="Scienziato che guarda uno schermo futuristico con dati">
            <a:extLst>
              <a:ext uri="{FF2B5EF4-FFF2-40B4-BE49-F238E27FC236}">
                <a16:creationId xmlns:a16="http://schemas.microsoft.com/office/drawing/2014/main" id="{A93E36F6-F180-4BC5-BE4C-9B76650441B0}"/>
              </a:ext>
            </a:extLst>
          </p:cNvPr>
          <p:cNvPicPr>
            <a:picLocks noChangeAspect="1"/>
          </p:cNvPicPr>
          <p:nvPr/>
        </p:nvPicPr>
        <p:blipFill rotWithShape="1">
          <a:blip r:embed="rId2"/>
          <a:srcRect l="22893" r="-2"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424166" y="2565664"/>
            <a:ext cx="3177909" cy="964671"/>
          </a:xfrm>
        </p:spPr>
        <p:txBody>
          <a:bodyPr>
            <a:noAutofit/>
          </a:bodyPr>
          <a:lstStyle/>
          <a:p>
            <a:r>
              <a:rPr lang="pt-BR" sz="6600" b="1">
                <a:latin typeface="Aharoni" panose="02010803020104030203" pitchFamily="2" charset="-79"/>
                <a:cs typeface="Aharoni" panose="02010803020104030203" pitchFamily="2" charset="-79"/>
              </a:rPr>
              <a:t>Testing</a:t>
            </a:r>
            <a:endParaRPr lang="pt-BR" sz="66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08950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059712" y="223966"/>
            <a:ext cx="2626853" cy="714033"/>
          </a:xfrm>
        </p:spPr>
        <p:txBody>
          <a:bodyPr/>
          <a:lstStyle/>
          <a:p>
            <a:r>
              <a:rPr lang="pt-BR"/>
              <a:t>Antagonist</a:t>
            </a:r>
          </a:p>
        </p:txBody>
      </p:sp>
      <p:sp>
        <p:nvSpPr>
          <p:cNvPr id="34" name="Espaço Reservado para Conteúdo 2">
            <a:extLst>
              <a:ext uri="{FF2B5EF4-FFF2-40B4-BE49-F238E27FC236}">
                <a16:creationId xmlns:a16="http://schemas.microsoft.com/office/drawing/2014/main" id="{413431F5-86A9-4FE9-81DA-420CCD9C6630}"/>
              </a:ext>
            </a:extLst>
          </p:cNvPr>
          <p:cNvSpPr txBox="1">
            <a:spLocks/>
          </p:cNvSpPr>
          <p:nvPr/>
        </p:nvSpPr>
        <p:spPr>
          <a:xfrm>
            <a:off x="930926" y="1044324"/>
            <a:ext cx="4940708" cy="558971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a:t>The antagonist module is designed to attack the containers using two possible metodologies:</a:t>
            </a:r>
          </a:p>
          <a:p>
            <a:pPr lvl="1"/>
            <a:r>
              <a:rPr lang="en-GB" sz="1800"/>
              <a:t>Shutdown a container</a:t>
            </a:r>
          </a:p>
          <a:p>
            <a:pPr lvl="1"/>
            <a:r>
              <a:rPr lang="en-GB" sz="1800"/>
              <a:t>Introduce a packet loss on the container</a:t>
            </a:r>
          </a:p>
          <a:p>
            <a:r>
              <a:rPr lang="en-GB"/>
              <a:t>Five different configuration parameters available:</a:t>
            </a:r>
          </a:p>
          <a:p>
            <a:pPr lvl="1"/>
            <a:r>
              <a:rPr lang="en-GB" sz="1800" b="1"/>
              <a:t>Heavy: </a:t>
            </a:r>
            <a:r>
              <a:rPr lang="en-GB" sz="1800"/>
              <a:t>defines the probability of performing an attack</a:t>
            </a:r>
          </a:p>
          <a:p>
            <a:pPr lvl="1"/>
            <a:r>
              <a:rPr lang="en-GB" sz="1800" b="1"/>
              <a:t>Balance: </a:t>
            </a:r>
            <a:r>
              <a:rPr lang="en-GB" sz="1800"/>
              <a:t>defines the balance between the shutdown and the packet loss attack</a:t>
            </a:r>
          </a:p>
          <a:p>
            <a:pPr lvl="1"/>
            <a:r>
              <a:rPr lang="en-GB" sz="1800" b="1"/>
              <a:t>Duration: </a:t>
            </a:r>
            <a:r>
              <a:rPr lang="en-GB" sz="1800"/>
              <a:t>defines the mean duration of the packet loss attack</a:t>
            </a:r>
          </a:p>
          <a:p>
            <a:pPr lvl="1"/>
            <a:r>
              <a:rPr lang="en-GB" sz="1800" b="1"/>
              <a:t>Frequency: </a:t>
            </a:r>
            <a:r>
              <a:rPr lang="en-GB" sz="1800"/>
              <a:t>defines the mean waiting time between two attack trials</a:t>
            </a:r>
            <a:endParaRPr lang="en-GB" sz="1800" b="1"/>
          </a:p>
        </p:txBody>
      </p:sp>
      <p:pic>
        <p:nvPicPr>
          <p:cNvPr id="6" name="Immagine 5">
            <a:extLst>
              <a:ext uri="{FF2B5EF4-FFF2-40B4-BE49-F238E27FC236}">
                <a16:creationId xmlns:a16="http://schemas.microsoft.com/office/drawing/2014/main" id="{C1316455-1380-41BA-AACA-1E5A8E088800}"/>
              </a:ext>
            </a:extLst>
          </p:cNvPr>
          <p:cNvPicPr>
            <a:picLocks noChangeAspect="1"/>
          </p:cNvPicPr>
          <p:nvPr/>
        </p:nvPicPr>
        <p:blipFill>
          <a:blip r:embed="rId2"/>
          <a:srcRect/>
          <a:stretch/>
        </p:blipFill>
        <p:spPr>
          <a:xfrm>
            <a:off x="5877567" y="153197"/>
            <a:ext cx="5745626" cy="6551605"/>
          </a:xfrm>
          <a:prstGeom prst="rect">
            <a:avLst/>
          </a:prstGeom>
        </p:spPr>
      </p:pic>
    </p:spTree>
    <p:extLst>
      <p:ext uri="{BB962C8B-B14F-4D97-AF65-F5344CB8AC3E}">
        <p14:creationId xmlns:p14="http://schemas.microsoft.com/office/powerpoint/2010/main" val="3153978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778933" y="232040"/>
            <a:ext cx="8596668" cy="1320800"/>
          </a:xfrm>
        </p:spPr>
        <p:txBody>
          <a:bodyPr>
            <a:normAutofit/>
          </a:bodyPr>
          <a:lstStyle/>
          <a:p>
            <a:r>
              <a:rPr lang="pt-BR"/>
              <a:t>Testing phase</a:t>
            </a:r>
            <a:endParaRPr lang="pt-BR" dirty="0"/>
          </a:p>
        </p:txBody>
      </p:sp>
      <p:sp>
        <p:nvSpPr>
          <p:cNvPr id="19" name="Isosceles Triangle 18">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3" name="Straight Connector 22">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7"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1" name="Espaço Reservado para Conteúdo 2">
            <a:extLst>
              <a:ext uri="{FF2B5EF4-FFF2-40B4-BE49-F238E27FC236}">
                <a16:creationId xmlns:a16="http://schemas.microsoft.com/office/drawing/2014/main" id="{539ACCFA-E635-4E6A-BE95-90ACB7F428A5}"/>
              </a:ext>
            </a:extLst>
          </p:cNvPr>
          <p:cNvSpPr txBox="1">
            <a:spLocks/>
          </p:cNvSpPr>
          <p:nvPr/>
        </p:nvSpPr>
        <p:spPr>
          <a:xfrm>
            <a:off x="498069" y="1094072"/>
            <a:ext cx="9927572" cy="245419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With the mechanism introduced before we can generate a more or less reactive service basing on the </a:t>
            </a:r>
            <a:r>
              <a:rPr lang="it-IT" b="1"/>
              <a:t>aggregation time</a:t>
            </a:r>
          </a:p>
          <a:p>
            <a:r>
              <a:rPr lang="it-IT"/>
              <a:t>However we expect that </a:t>
            </a:r>
            <a:r>
              <a:rPr lang="it-IT" b="1"/>
              <a:t>the more reactive </a:t>
            </a:r>
            <a:r>
              <a:rPr lang="it-IT"/>
              <a:t>the system is </a:t>
            </a:r>
            <a:r>
              <a:rPr lang="it-IT" b="1"/>
              <a:t>the more the bandwidth </a:t>
            </a:r>
            <a:r>
              <a:rPr lang="it-IT"/>
              <a:t>will be consumed by the service</a:t>
            </a:r>
          </a:p>
          <a:p>
            <a:r>
              <a:rPr lang="it-IT"/>
              <a:t>With the testing phase we wanna find the </a:t>
            </a:r>
            <a:r>
              <a:rPr lang="it-IT" b="1"/>
              <a:t>best aggregation time </a:t>
            </a:r>
            <a:r>
              <a:rPr lang="it-IT"/>
              <a:t>in order to keep the </a:t>
            </a:r>
            <a:r>
              <a:rPr lang="it-IT" b="1"/>
              <a:t>service available</a:t>
            </a:r>
            <a:r>
              <a:rPr lang="it-IT"/>
              <a:t>(the controller is updated with the maanger status more frequenty and the user doesn’t have to wait for additional requests to the managers) but at the same time maintaining the </a:t>
            </a:r>
            <a:r>
              <a:rPr lang="it-IT" b="1"/>
              <a:t>bandwidth contained</a:t>
            </a:r>
            <a:endParaRPr lang="en-GB" b="1"/>
          </a:p>
        </p:txBody>
      </p:sp>
      <p:graphicFrame>
        <p:nvGraphicFramePr>
          <p:cNvPr id="8" name="Tabella 8">
            <a:extLst>
              <a:ext uri="{FF2B5EF4-FFF2-40B4-BE49-F238E27FC236}">
                <a16:creationId xmlns:a16="http://schemas.microsoft.com/office/drawing/2014/main" id="{270F0D34-9C94-484A-95B1-62738C1D8DCA}"/>
              </a:ext>
            </a:extLst>
          </p:cNvPr>
          <p:cNvGraphicFramePr>
            <a:graphicFrameLocks noGrp="1"/>
          </p:cNvGraphicFramePr>
          <p:nvPr>
            <p:ph idx="1"/>
            <p:extLst>
              <p:ext uri="{D42A27DB-BD31-4B8C-83A1-F6EECF244321}">
                <p14:modId xmlns:p14="http://schemas.microsoft.com/office/powerpoint/2010/main" val="4268950159"/>
              </p:ext>
            </p:extLst>
          </p:nvPr>
        </p:nvGraphicFramePr>
        <p:xfrm>
          <a:off x="1557170" y="3522187"/>
          <a:ext cx="8065295" cy="1849120"/>
        </p:xfrm>
        <a:graphic>
          <a:graphicData uri="http://schemas.openxmlformats.org/drawingml/2006/table">
            <a:tbl>
              <a:tblPr firstRow="1" bandRow="1">
                <a:tableStyleId>{125E5076-3810-47DD-B79F-674D7AD40C01}</a:tableStyleId>
              </a:tblPr>
              <a:tblGrid>
                <a:gridCol w="1613059">
                  <a:extLst>
                    <a:ext uri="{9D8B030D-6E8A-4147-A177-3AD203B41FA5}">
                      <a16:colId xmlns:a16="http://schemas.microsoft.com/office/drawing/2014/main" val="1786811397"/>
                    </a:ext>
                  </a:extLst>
                </a:gridCol>
                <a:gridCol w="1613059">
                  <a:extLst>
                    <a:ext uri="{9D8B030D-6E8A-4147-A177-3AD203B41FA5}">
                      <a16:colId xmlns:a16="http://schemas.microsoft.com/office/drawing/2014/main" val="4218429381"/>
                    </a:ext>
                  </a:extLst>
                </a:gridCol>
                <a:gridCol w="1613059">
                  <a:extLst>
                    <a:ext uri="{9D8B030D-6E8A-4147-A177-3AD203B41FA5}">
                      <a16:colId xmlns:a16="http://schemas.microsoft.com/office/drawing/2014/main" val="2668384203"/>
                    </a:ext>
                  </a:extLst>
                </a:gridCol>
                <a:gridCol w="1613059">
                  <a:extLst>
                    <a:ext uri="{9D8B030D-6E8A-4147-A177-3AD203B41FA5}">
                      <a16:colId xmlns:a16="http://schemas.microsoft.com/office/drawing/2014/main" val="2182437692"/>
                    </a:ext>
                  </a:extLst>
                </a:gridCol>
                <a:gridCol w="1613059">
                  <a:extLst>
                    <a:ext uri="{9D8B030D-6E8A-4147-A177-3AD203B41FA5}">
                      <a16:colId xmlns:a16="http://schemas.microsoft.com/office/drawing/2014/main" val="3294936297"/>
                    </a:ext>
                  </a:extLst>
                </a:gridCol>
              </a:tblGrid>
              <a:tr h="260236">
                <a:tc>
                  <a:txBody>
                    <a:bodyPr/>
                    <a:lstStyle/>
                    <a:p>
                      <a:pPr algn="ctr"/>
                      <a:r>
                        <a:rPr lang="it-IT"/>
                        <a:t>Heavy</a:t>
                      </a:r>
                      <a:endParaRPr lang="en-GB"/>
                    </a:p>
                  </a:txBody>
                  <a:tcPr/>
                </a:tc>
                <a:tc>
                  <a:txBody>
                    <a:bodyPr/>
                    <a:lstStyle/>
                    <a:p>
                      <a:pPr algn="ctr"/>
                      <a:r>
                        <a:rPr lang="it-IT"/>
                        <a:t>Loss</a:t>
                      </a:r>
                      <a:endParaRPr lang="en-GB"/>
                    </a:p>
                  </a:txBody>
                  <a:tcPr/>
                </a:tc>
                <a:tc>
                  <a:txBody>
                    <a:bodyPr/>
                    <a:lstStyle/>
                    <a:p>
                      <a:pPr algn="ctr"/>
                      <a:r>
                        <a:rPr lang="it-IT"/>
                        <a:t>Duration</a:t>
                      </a:r>
                      <a:endParaRPr lang="en-GB"/>
                    </a:p>
                  </a:txBody>
                  <a:tcPr/>
                </a:tc>
                <a:tc>
                  <a:txBody>
                    <a:bodyPr/>
                    <a:lstStyle/>
                    <a:p>
                      <a:pPr algn="ctr"/>
                      <a:r>
                        <a:rPr lang="it-IT"/>
                        <a:t>Balance</a:t>
                      </a:r>
                      <a:endParaRPr lang="en-GB"/>
                    </a:p>
                  </a:txBody>
                  <a:tcPr/>
                </a:tc>
                <a:tc>
                  <a:txBody>
                    <a:bodyPr/>
                    <a:lstStyle/>
                    <a:p>
                      <a:pPr algn="ctr"/>
                      <a:r>
                        <a:rPr lang="it-IT"/>
                        <a:t>Frequency</a:t>
                      </a:r>
                      <a:endParaRPr lang="en-GB"/>
                    </a:p>
                  </a:txBody>
                  <a:tcPr/>
                </a:tc>
                <a:extLst>
                  <a:ext uri="{0D108BD9-81ED-4DB2-BD59-A6C34878D82A}">
                    <a16:rowId xmlns:a16="http://schemas.microsoft.com/office/drawing/2014/main" val="947500560"/>
                  </a:ext>
                </a:extLst>
              </a:tr>
              <a:tr h="370840">
                <a:tc>
                  <a:txBody>
                    <a:bodyPr/>
                    <a:lstStyle/>
                    <a:p>
                      <a:pPr algn="ctr"/>
                      <a:r>
                        <a:rPr lang="it-IT"/>
                        <a:t>25</a:t>
                      </a:r>
                      <a:endParaRPr lang="en-GB"/>
                    </a:p>
                  </a:txBody>
                  <a:tcPr/>
                </a:tc>
                <a:tc>
                  <a:txBody>
                    <a:bodyPr/>
                    <a:lstStyle/>
                    <a:p>
                      <a:pPr algn="ctr"/>
                      <a:r>
                        <a:rPr lang="it-IT"/>
                        <a:t>80</a:t>
                      </a:r>
                      <a:endParaRPr lang="en-GB"/>
                    </a:p>
                  </a:txBody>
                  <a:tcPr/>
                </a:tc>
                <a:tc>
                  <a:txBody>
                    <a:bodyPr/>
                    <a:lstStyle/>
                    <a:p>
                      <a:pPr algn="ctr"/>
                      <a:r>
                        <a:rPr lang="it-IT"/>
                        <a:t>5</a:t>
                      </a:r>
                      <a:endParaRPr lang="en-GB"/>
                    </a:p>
                  </a:txBody>
                  <a:tcPr/>
                </a:tc>
                <a:tc>
                  <a:txBody>
                    <a:bodyPr/>
                    <a:lstStyle/>
                    <a:p>
                      <a:pPr algn="ctr"/>
                      <a:r>
                        <a:rPr lang="it-IT"/>
                        <a:t>70</a:t>
                      </a:r>
                      <a:endParaRPr lang="en-GB"/>
                    </a:p>
                  </a:txBody>
                  <a:tcPr/>
                </a:tc>
                <a:tc>
                  <a:txBody>
                    <a:bodyPr/>
                    <a:lstStyle/>
                    <a:p>
                      <a:pPr algn="ctr"/>
                      <a:r>
                        <a:rPr lang="it-IT"/>
                        <a:t>5</a:t>
                      </a:r>
                      <a:endParaRPr lang="en-GB"/>
                    </a:p>
                  </a:txBody>
                  <a:tcPr/>
                </a:tc>
                <a:extLst>
                  <a:ext uri="{0D108BD9-81ED-4DB2-BD59-A6C34878D82A}">
                    <a16:rowId xmlns:a16="http://schemas.microsoft.com/office/drawing/2014/main" val="2114416470"/>
                  </a:ext>
                </a:extLst>
              </a:tr>
              <a:tr h="370840">
                <a:tc>
                  <a:txBody>
                    <a:bodyPr/>
                    <a:lstStyle/>
                    <a:p>
                      <a:pPr algn="ctr"/>
                      <a:r>
                        <a:rPr lang="it-IT"/>
                        <a:t>25</a:t>
                      </a:r>
                      <a:endParaRPr lang="en-GB"/>
                    </a:p>
                  </a:txBody>
                  <a:tcPr/>
                </a:tc>
                <a:tc>
                  <a:txBody>
                    <a:bodyPr/>
                    <a:lstStyle/>
                    <a:p>
                      <a:pPr algn="ctr"/>
                      <a:r>
                        <a:rPr lang="it-IT"/>
                        <a:t>80</a:t>
                      </a:r>
                      <a:endParaRPr lang="en-GB"/>
                    </a:p>
                  </a:txBody>
                  <a:tcPr/>
                </a:tc>
                <a:tc>
                  <a:txBody>
                    <a:bodyPr/>
                    <a:lstStyle/>
                    <a:p>
                      <a:pPr algn="ctr"/>
                      <a:r>
                        <a:rPr lang="it-IT"/>
                        <a:t>5</a:t>
                      </a:r>
                      <a:endParaRPr lang="en-GB"/>
                    </a:p>
                  </a:txBody>
                  <a:tcPr/>
                </a:tc>
                <a:tc>
                  <a:txBody>
                    <a:bodyPr/>
                    <a:lstStyle/>
                    <a:p>
                      <a:pPr algn="ctr"/>
                      <a:r>
                        <a:rPr lang="it-IT"/>
                        <a:t>70</a:t>
                      </a:r>
                      <a:endParaRPr lang="en-GB"/>
                    </a:p>
                  </a:txBody>
                  <a:tcPr/>
                </a:tc>
                <a:tc>
                  <a:txBody>
                    <a:bodyPr/>
                    <a:lstStyle/>
                    <a:p>
                      <a:pPr algn="ctr"/>
                      <a:r>
                        <a:rPr lang="it-IT"/>
                        <a:t>1</a:t>
                      </a:r>
                      <a:endParaRPr lang="en-GB"/>
                    </a:p>
                  </a:txBody>
                  <a:tcPr/>
                </a:tc>
                <a:extLst>
                  <a:ext uri="{0D108BD9-81ED-4DB2-BD59-A6C34878D82A}">
                    <a16:rowId xmlns:a16="http://schemas.microsoft.com/office/drawing/2014/main" val="2239271896"/>
                  </a:ext>
                </a:extLst>
              </a:tr>
              <a:tr h="370840">
                <a:tc>
                  <a:txBody>
                    <a:bodyPr/>
                    <a:lstStyle/>
                    <a:p>
                      <a:pPr algn="ctr"/>
                      <a:r>
                        <a:rPr lang="it-IT"/>
                        <a:t>90</a:t>
                      </a:r>
                      <a:endParaRPr lang="en-GB"/>
                    </a:p>
                  </a:txBody>
                  <a:tcPr/>
                </a:tc>
                <a:tc>
                  <a:txBody>
                    <a:bodyPr/>
                    <a:lstStyle/>
                    <a:p>
                      <a:pPr algn="ctr"/>
                      <a:r>
                        <a:rPr lang="it-IT"/>
                        <a:t>80</a:t>
                      </a:r>
                      <a:endParaRPr lang="en-GB"/>
                    </a:p>
                  </a:txBody>
                  <a:tcPr/>
                </a:tc>
                <a:tc>
                  <a:txBody>
                    <a:bodyPr/>
                    <a:lstStyle/>
                    <a:p>
                      <a:pPr algn="ctr"/>
                      <a:r>
                        <a:rPr lang="it-IT"/>
                        <a:t>20</a:t>
                      </a:r>
                      <a:endParaRPr lang="en-GB"/>
                    </a:p>
                  </a:txBody>
                  <a:tcPr/>
                </a:tc>
                <a:tc>
                  <a:txBody>
                    <a:bodyPr/>
                    <a:lstStyle/>
                    <a:p>
                      <a:pPr algn="ctr"/>
                      <a:r>
                        <a:rPr lang="it-IT"/>
                        <a:t>70</a:t>
                      </a:r>
                      <a:endParaRPr lang="en-GB"/>
                    </a:p>
                  </a:txBody>
                  <a:tcPr/>
                </a:tc>
                <a:tc>
                  <a:txBody>
                    <a:bodyPr/>
                    <a:lstStyle/>
                    <a:p>
                      <a:pPr algn="ctr"/>
                      <a:r>
                        <a:rPr lang="it-IT"/>
                        <a:t>5</a:t>
                      </a:r>
                      <a:endParaRPr lang="en-GB"/>
                    </a:p>
                  </a:txBody>
                  <a:tcPr/>
                </a:tc>
                <a:extLst>
                  <a:ext uri="{0D108BD9-81ED-4DB2-BD59-A6C34878D82A}">
                    <a16:rowId xmlns:a16="http://schemas.microsoft.com/office/drawing/2014/main" val="1916052157"/>
                  </a:ext>
                </a:extLst>
              </a:tr>
              <a:tr h="370840">
                <a:tc>
                  <a:txBody>
                    <a:bodyPr/>
                    <a:lstStyle/>
                    <a:p>
                      <a:pPr algn="ctr"/>
                      <a:r>
                        <a:rPr lang="it-IT"/>
                        <a:t>90</a:t>
                      </a:r>
                      <a:endParaRPr lang="en-GB"/>
                    </a:p>
                  </a:txBody>
                  <a:tcPr/>
                </a:tc>
                <a:tc>
                  <a:txBody>
                    <a:bodyPr/>
                    <a:lstStyle/>
                    <a:p>
                      <a:pPr algn="ctr"/>
                      <a:r>
                        <a:rPr lang="it-IT"/>
                        <a:t>80</a:t>
                      </a:r>
                      <a:endParaRPr lang="en-GB"/>
                    </a:p>
                  </a:txBody>
                  <a:tcPr/>
                </a:tc>
                <a:tc>
                  <a:txBody>
                    <a:bodyPr/>
                    <a:lstStyle/>
                    <a:p>
                      <a:pPr algn="ctr"/>
                      <a:r>
                        <a:rPr lang="it-IT"/>
                        <a:t>20</a:t>
                      </a:r>
                      <a:endParaRPr lang="en-GB"/>
                    </a:p>
                  </a:txBody>
                  <a:tcPr/>
                </a:tc>
                <a:tc>
                  <a:txBody>
                    <a:bodyPr/>
                    <a:lstStyle/>
                    <a:p>
                      <a:pPr algn="ctr"/>
                      <a:r>
                        <a:rPr lang="it-IT"/>
                        <a:t>70</a:t>
                      </a:r>
                      <a:endParaRPr lang="en-GB"/>
                    </a:p>
                  </a:txBody>
                  <a:tcPr/>
                </a:tc>
                <a:tc>
                  <a:txBody>
                    <a:bodyPr/>
                    <a:lstStyle/>
                    <a:p>
                      <a:pPr algn="ctr"/>
                      <a:r>
                        <a:rPr lang="it-IT"/>
                        <a:t>1</a:t>
                      </a:r>
                      <a:endParaRPr lang="en-GB"/>
                    </a:p>
                  </a:txBody>
                  <a:tcPr/>
                </a:tc>
                <a:extLst>
                  <a:ext uri="{0D108BD9-81ED-4DB2-BD59-A6C34878D82A}">
                    <a16:rowId xmlns:a16="http://schemas.microsoft.com/office/drawing/2014/main" val="727644805"/>
                  </a:ext>
                </a:extLst>
              </a:tr>
            </a:tbl>
          </a:graphicData>
        </a:graphic>
      </p:graphicFrame>
      <p:sp>
        <p:nvSpPr>
          <p:cNvPr id="18" name="Espaço Reservado para Conteúdo 2">
            <a:extLst>
              <a:ext uri="{FF2B5EF4-FFF2-40B4-BE49-F238E27FC236}">
                <a16:creationId xmlns:a16="http://schemas.microsoft.com/office/drawing/2014/main" id="{2C185FBF-042D-440D-9952-998B2615FF3E}"/>
              </a:ext>
            </a:extLst>
          </p:cNvPr>
          <p:cNvSpPr txBox="1">
            <a:spLocks/>
          </p:cNvSpPr>
          <p:nvPr/>
        </p:nvSpPr>
        <p:spPr>
          <a:xfrm>
            <a:off x="498069" y="5669828"/>
            <a:ext cx="9927572" cy="85557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Tested aggregation times: 0.1s, 1s, 2.5s</a:t>
            </a:r>
          </a:p>
          <a:p>
            <a:r>
              <a:rPr lang="it-IT"/>
              <a:t>Greaters aggregation times makes the test predictable</a:t>
            </a:r>
          </a:p>
        </p:txBody>
      </p:sp>
      <p:sp>
        <p:nvSpPr>
          <p:cNvPr id="3" name="CasellaDiTesto 2">
            <a:extLst>
              <a:ext uri="{FF2B5EF4-FFF2-40B4-BE49-F238E27FC236}">
                <a16:creationId xmlns:a16="http://schemas.microsoft.com/office/drawing/2014/main" id="{8C34147A-2DB1-49D7-854E-76BF7F9B9372}"/>
              </a:ext>
            </a:extLst>
          </p:cNvPr>
          <p:cNvSpPr txBox="1"/>
          <p:nvPr/>
        </p:nvSpPr>
        <p:spPr>
          <a:xfrm>
            <a:off x="-195656" y="3846790"/>
            <a:ext cx="1808840" cy="430887"/>
          </a:xfrm>
          <a:prstGeom prst="rect">
            <a:avLst/>
          </a:prstGeom>
          <a:noFill/>
        </p:spPr>
        <p:txBody>
          <a:bodyPr wrap="square" rtlCol="0">
            <a:spAutoFit/>
          </a:bodyPr>
          <a:lstStyle/>
          <a:p>
            <a:pPr algn="r"/>
            <a:r>
              <a:rPr lang="it-IT" sz="1100"/>
              <a:t>Low heavy </a:t>
            </a:r>
          </a:p>
          <a:p>
            <a:pPr algn="r"/>
            <a:r>
              <a:rPr lang="it-IT" sz="1100"/>
              <a:t>Low frequency attack</a:t>
            </a:r>
            <a:endParaRPr lang="en-GB" sz="1100"/>
          </a:p>
        </p:txBody>
      </p:sp>
      <p:sp>
        <p:nvSpPr>
          <p:cNvPr id="13" name="CasellaDiTesto 12">
            <a:extLst>
              <a:ext uri="{FF2B5EF4-FFF2-40B4-BE49-F238E27FC236}">
                <a16:creationId xmlns:a16="http://schemas.microsoft.com/office/drawing/2014/main" id="{125F97A5-6BAD-4596-A240-BFFFEE3068FF}"/>
              </a:ext>
            </a:extLst>
          </p:cNvPr>
          <p:cNvSpPr txBox="1"/>
          <p:nvPr/>
        </p:nvSpPr>
        <p:spPr>
          <a:xfrm>
            <a:off x="-177314" y="4196252"/>
            <a:ext cx="1772156" cy="430887"/>
          </a:xfrm>
          <a:prstGeom prst="rect">
            <a:avLst/>
          </a:prstGeom>
          <a:noFill/>
        </p:spPr>
        <p:txBody>
          <a:bodyPr wrap="square" rtlCol="0">
            <a:spAutoFit/>
          </a:bodyPr>
          <a:lstStyle/>
          <a:p>
            <a:pPr algn="r"/>
            <a:r>
              <a:rPr lang="it-IT" sz="1100"/>
              <a:t>Low heavy</a:t>
            </a:r>
          </a:p>
          <a:p>
            <a:pPr algn="r"/>
            <a:r>
              <a:rPr lang="it-IT" sz="1100"/>
              <a:t>High frequency attack</a:t>
            </a:r>
          </a:p>
        </p:txBody>
      </p:sp>
      <p:sp>
        <p:nvSpPr>
          <p:cNvPr id="16" name="CasellaDiTesto 15">
            <a:extLst>
              <a:ext uri="{FF2B5EF4-FFF2-40B4-BE49-F238E27FC236}">
                <a16:creationId xmlns:a16="http://schemas.microsoft.com/office/drawing/2014/main" id="{2DE7D006-7D8B-4537-B8D7-9CA87F6A11DE}"/>
              </a:ext>
            </a:extLst>
          </p:cNvPr>
          <p:cNvSpPr txBox="1"/>
          <p:nvPr/>
        </p:nvSpPr>
        <p:spPr>
          <a:xfrm>
            <a:off x="-213998" y="4560180"/>
            <a:ext cx="1808840" cy="430887"/>
          </a:xfrm>
          <a:prstGeom prst="rect">
            <a:avLst/>
          </a:prstGeom>
          <a:noFill/>
        </p:spPr>
        <p:txBody>
          <a:bodyPr wrap="square" rtlCol="0">
            <a:spAutoFit/>
          </a:bodyPr>
          <a:lstStyle/>
          <a:p>
            <a:pPr algn="r"/>
            <a:r>
              <a:rPr lang="it-IT" sz="1100"/>
              <a:t>High heavy </a:t>
            </a:r>
          </a:p>
          <a:p>
            <a:pPr algn="r"/>
            <a:r>
              <a:rPr lang="it-IT" sz="1100"/>
              <a:t>Low frequency attack</a:t>
            </a:r>
            <a:endParaRPr lang="en-GB" sz="1100"/>
          </a:p>
        </p:txBody>
      </p:sp>
      <p:sp>
        <p:nvSpPr>
          <p:cNvPr id="20" name="CasellaDiTesto 19">
            <a:extLst>
              <a:ext uri="{FF2B5EF4-FFF2-40B4-BE49-F238E27FC236}">
                <a16:creationId xmlns:a16="http://schemas.microsoft.com/office/drawing/2014/main" id="{B9482993-62EF-4C3D-A2DD-4C887CC3EC23}"/>
              </a:ext>
            </a:extLst>
          </p:cNvPr>
          <p:cNvSpPr txBox="1"/>
          <p:nvPr/>
        </p:nvSpPr>
        <p:spPr>
          <a:xfrm>
            <a:off x="-213998" y="4938547"/>
            <a:ext cx="1808840" cy="430887"/>
          </a:xfrm>
          <a:prstGeom prst="rect">
            <a:avLst/>
          </a:prstGeom>
          <a:noFill/>
        </p:spPr>
        <p:txBody>
          <a:bodyPr wrap="square" rtlCol="0">
            <a:spAutoFit/>
          </a:bodyPr>
          <a:lstStyle/>
          <a:p>
            <a:pPr algn="r"/>
            <a:r>
              <a:rPr lang="it-IT" sz="1100"/>
              <a:t>High heavy </a:t>
            </a:r>
          </a:p>
          <a:p>
            <a:pPr algn="r"/>
            <a:r>
              <a:rPr lang="it-IT" sz="1100"/>
              <a:t>High frequency attack</a:t>
            </a:r>
            <a:endParaRPr lang="en-GB" sz="1100"/>
          </a:p>
        </p:txBody>
      </p:sp>
    </p:spTree>
    <p:extLst>
      <p:ext uri="{BB962C8B-B14F-4D97-AF65-F5344CB8AC3E}">
        <p14:creationId xmlns:p14="http://schemas.microsoft.com/office/powerpoint/2010/main" val="3008709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156582" y="359758"/>
            <a:ext cx="2626853" cy="714033"/>
          </a:xfrm>
        </p:spPr>
        <p:txBody>
          <a:bodyPr/>
          <a:lstStyle/>
          <a:p>
            <a:r>
              <a:rPr lang="pt-BR"/>
              <a:t>Results</a:t>
            </a:r>
          </a:p>
        </p:txBody>
      </p:sp>
      <p:pic>
        <p:nvPicPr>
          <p:cNvPr id="3" name="Immagine 2">
            <a:extLst>
              <a:ext uri="{FF2B5EF4-FFF2-40B4-BE49-F238E27FC236}">
                <a16:creationId xmlns:a16="http://schemas.microsoft.com/office/drawing/2014/main" id="{D747A2B8-7660-481A-805E-F12DA12D9D68}"/>
              </a:ext>
            </a:extLst>
          </p:cNvPr>
          <p:cNvPicPr>
            <a:picLocks noChangeAspect="1"/>
          </p:cNvPicPr>
          <p:nvPr/>
        </p:nvPicPr>
        <p:blipFill>
          <a:blip r:embed="rId2"/>
          <a:srcRect/>
          <a:stretch/>
        </p:blipFill>
        <p:spPr>
          <a:xfrm>
            <a:off x="6826312" y="502416"/>
            <a:ext cx="4796881" cy="3087155"/>
          </a:xfrm>
          <a:prstGeom prst="rect">
            <a:avLst/>
          </a:prstGeom>
        </p:spPr>
      </p:pic>
      <p:pic>
        <p:nvPicPr>
          <p:cNvPr id="5" name="Immagine 4">
            <a:extLst>
              <a:ext uri="{FF2B5EF4-FFF2-40B4-BE49-F238E27FC236}">
                <a16:creationId xmlns:a16="http://schemas.microsoft.com/office/drawing/2014/main" id="{AF0F8C47-1AEE-4559-905A-56494FA6C420}"/>
              </a:ext>
            </a:extLst>
          </p:cNvPr>
          <p:cNvPicPr>
            <a:picLocks noChangeAspect="1"/>
          </p:cNvPicPr>
          <p:nvPr/>
        </p:nvPicPr>
        <p:blipFill>
          <a:blip r:embed="rId3"/>
          <a:srcRect/>
          <a:stretch/>
        </p:blipFill>
        <p:spPr>
          <a:xfrm>
            <a:off x="1219541" y="3429000"/>
            <a:ext cx="5147306" cy="3309804"/>
          </a:xfrm>
          <a:prstGeom prst="rect">
            <a:avLst/>
          </a:prstGeom>
        </p:spPr>
      </p:pic>
      <p:sp>
        <p:nvSpPr>
          <p:cNvPr id="13" name="Espaço Reservado para Conteúdo 2">
            <a:extLst>
              <a:ext uri="{FF2B5EF4-FFF2-40B4-BE49-F238E27FC236}">
                <a16:creationId xmlns:a16="http://schemas.microsoft.com/office/drawing/2014/main" id="{219633FE-9A71-449F-9066-52CB3E008C2E}"/>
              </a:ext>
            </a:extLst>
          </p:cNvPr>
          <p:cNvSpPr txBox="1">
            <a:spLocks/>
          </p:cNvSpPr>
          <p:nvPr/>
        </p:nvSpPr>
        <p:spPr>
          <a:xfrm>
            <a:off x="1333502" y="1210685"/>
            <a:ext cx="5260030" cy="18408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How expected during attacks the update monitor period have a big impact on the </a:t>
            </a:r>
            <a:r>
              <a:rPr lang="it-IT" b="1"/>
              <a:t>availability</a:t>
            </a:r>
            <a:r>
              <a:rPr lang="it-IT"/>
              <a:t> of the system</a:t>
            </a:r>
          </a:p>
          <a:p>
            <a:r>
              <a:rPr lang="it-IT"/>
              <a:t>With monitor period greater than 1s the system became poorly available </a:t>
            </a:r>
          </a:p>
          <a:p>
            <a:pPr marL="0" indent="0">
              <a:buNone/>
            </a:pPr>
            <a:endParaRPr lang="it-IT"/>
          </a:p>
        </p:txBody>
      </p:sp>
      <p:sp>
        <p:nvSpPr>
          <p:cNvPr id="14" name="Espaço Reservado para Conteúdo 2">
            <a:extLst>
              <a:ext uri="{FF2B5EF4-FFF2-40B4-BE49-F238E27FC236}">
                <a16:creationId xmlns:a16="http://schemas.microsoft.com/office/drawing/2014/main" id="{E2829786-2075-4C03-8632-457D5522060A}"/>
              </a:ext>
            </a:extLst>
          </p:cNvPr>
          <p:cNvSpPr txBox="1">
            <a:spLocks/>
          </p:cNvSpPr>
          <p:nvPr/>
        </p:nvSpPr>
        <p:spPr>
          <a:xfrm>
            <a:off x="6483237" y="4356297"/>
            <a:ext cx="5260030" cy="18408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The monitor period has a low impact on the consumed bandwidth</a:t>
            </a:r>
          </a:p>
          <a:p>
            <a:r>
              <a:rPr lang="it-IT"/>
              <a:t>Halve the monitor period produces an increment of less then the 5% of the bandwidth usage</a:t>
            </a:r>
          </a:p>
          <a:p>
            <a:pPr marL="0" indent="0">
              <a:buNone/>
            </a:pPr>
            <a:endParaRPr lang="it-IT"/>
          </a:p>
        </p:txBody>
      </p:sp>
    </p:spTree>
    <p:extLst>
      <p:ext uri="{BB962C8B-B14F-4D97-AF65-F5344CB8AC3E}">
        <p14:creationId xmlns:p14="http://schemas.microsoft.com/office/powerpoint/2010/main" val="2167127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33502" y="562637"/>
            <a:ext cx="8596668" cy="1320800"/>
          </a:xfrm>
        </p:spPr>
        <p:txBody>
          <a:bodyPr>
            <a:normAutofit/>
          </a:bodyPr>
          <a:lstStyle/>
          <a:p>
            <a:pPr algn="ctr"/>
            <a:r>
              <a:rPr lang="pt-BR" dirty="0" err="1"/>
              <a:t>Summary</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Espaço Reservado para Conteúdo 2">
            <a:extLst>
              <a:ext uri="{FF2B5EF4-FFF2-40B4-BE49-F238E27FC236}">
                <a16:creationId xmlns:a16="http://schemas.microsoft.com/office/drawing/2014/main" id="{5B65D832-808E-4996-AAB3-33A4FF1B5839}"/>
              </a:ext>
            </a:extLst>
          </p:cNvPr>
          <p:cNvSpPr>
            <a:spLocks noGrp="1"/>
          </p:cNvSpPr>
          <p:nvPr>
            <p:ph idx="1"/>
          </p:nvPr>
        </p:nvSpPr>
        <p:spPr>
          <a:xfrm>
            <a:off x="1333502" y="1615260"/>
            <a:ext cx="8596668" cy="4190117"/>
          </a:xfrm>
        </p:spPr>
        <p:txBody>
          <a:bodyPr>
            <a:normAutofit fontScale="92500" lnSpcReduction="10000"/>
          </a:bodyPr>
          <a:lstStyle/>
          <a:p>
            <a:pPr>
              <a:lnSpc>
                <a:spcPct val="150000"/>
              </a:lnSpc>
              <a:buFont typeface="Wingdings" panose="05000000000000000000" pitchFamily="2" charset="2"/>
              <a:buChar char="q"/>
            </a:pPr>
            <a:r>
              <a:rPr lang="en-US" sz="2400" dirty="0"/>
              <a:t>System Architecture</a:t>
            </a:r>
          </a:p>
          <a:p>
            <a:pPr>
              <a:lnSpc>
                <a:spcPct val="150000"/>
              </a:lnSpc>
              <a:buFont typeface="Wingdings" panose="05000000000000000000" pitchFamily="2" charset="2"/>
              <a:buChar char="q"/>
            </a:pPr>
            <a:r>
              <a:rPr lang="en-US" sz="2400" dirty="0"/>
              <a:t>The Manager submodule</a:t>
            </a:r>
          </a:p>
          <a:p>
            <a:pPr>
              <a:lnSpc>
                <a:spcPct val="150000"/>
              </a:lnSpc>
              <a:buFont typeface="Wingdings" panose="05000000000000000000" pitchFamily="2" charset="2"/>
              <a:buChar char="q"/>
            </a:pPr>
            <a:r>
              <a:rPr lang="en-US" sz="2400" dirty="0"/>
              <a:t>The Controller submodule</a:t>
            </a:r>
          </a:p>
          <a:p>
            <a:pPr>
              <a:lnSpc>
                <a:spcPct val="150000"/>
              </a:lnSpc>
              <a:buFont typeface="Wingdings" panose="05000000000000000000" pitchFamily="2" charset="2"/>
              <a:buChar char="q"/>
            </a:pPr>
            <a:r>
              <a:rPr lang="en-US" sz="2400" dirty="0"/>
              <a:t>System Communication</a:t>
            </a:r>
          </a:p>
          <a:p>
            <a:pPr>
              <a:lnSpc>
                <a:spcPct val="150000"/>
              </a:lnSpc>
              <a:buFont typeface="Wingdings" panose="05000000000000000000" pitchFamily="2" charset="2"/>
              <a:buChar char="q"/>
            </a:pPr>
            <a:r>
              <a:rPr lang="en-US" sz="2400"/>
              <a:t>Service Optimization</a:t>
            </a:r>
          </a:p>
          <a:p>
            <a:pPr>
              <a:lnSpc>
                <a:spcPct val="150000"/>
              </a:lnSpc>
              <a:buFont typeface="Wingdings" panose="05000000000000000000" pitchFamily="2" charset="2"/>
              <a:buChar char="q"/>
            </a:pPr>
            <a:r>
              <a:rPr lang="en-US" sz="2400"/>
              <a:t>System Testing</a:t>
            </a:r>
            <a:endParaRPr lang="en-US" sz="2400" dirty="0"/>
          </a:p>
          <a:p>
            <a:pPr>
              <a:lnSpc>
                <a:spcPct val="150000"/>
              </a:lnSpc>
              <a:buFont typeface="Wingdings" panose="05000000000000000000" pitchFamily="2" charset="2"/>
              <a:buChar char="q"/>
            </a:pPr>
            <a:r>
              <a:rPr lang="en-US" sz="2400" dirty="0"/>
              <a:t>Conclusions and Outlook</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75942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156582" y="359758"/>
            <a:ext cx="4246657" cy="714033"/>
          </a:xfrm>
        </p:spPr>
        <p:txBody>
          <a:bodyPr>
            <a:normAutofit/>
          </a:bodyPr>
          <a:lstStyle/>
          <a:p>
            <a:r>
              <a:rPr lang="pt-BR"/>
              <a:t>Peak Generation</a:t>
            </a:r>
          </a:p>
        </p:txBody>
      </p:sp>
      <p:sp>
        <p:nvSpPr>
          <p:cNvPr id="13" name="Espaço Reservado para Conteúdo 2">
            <a:extLst>
              <a:ext uri="{FF2B5EF4-FFF2-40B4-BE49-F238E27FC236}">
                <a16:creationId xmlns:a16="http://schemas.microsoft.com/office/drawing/2014/main" id="{219633FE-9A71-449F-9066-52CB3E008C2E}"/>
              </a:ext>
            </a:extLst>
          </p:cNvPr>
          <p:cNvSpPr txBox="1">
            <a:spLocks/>
          </p:cNvSpPr>
          <p:nvPr/>
        </p:nvSpPr>
        <p:spPr>
          <a:xfrm>
            <a:off x="866308" y="1168400"/>
            <a:ext cx="11264801" cy="19772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A particular trend which we have considered important is the behaviour of the bandwidth. This because we have to consider:</a:t>
            </a:r>
          </a:p>
          <a:p>
            <a:pPr lvl="1"/>
            <a:r>
              <a:rPr lang="it-IT"/>
              <a:t>The bandwidth is measured with an aggregation of the mean byte per seconds during the time. This aggregation hides what happens inside the system(Simpson’s Paradox)</a:t>
            </a:r>
          </a:p>
          <a:p>
            <a:pPr lvl="1"/>
            <a:r>
              <a:rPr lang="it-IT"/>
              <a:t>For the most of the time the bandwidth is equal to zero, so the mean can be produced by very high sporadic peaks</a:t>
            </a:r>
          </a:p>
        </p:txBody>
      </p:sp>
      <p:pic>
        <p:nvPicPr>
          <p:cNvPr id="4" name="Immagine 3">
            <a:extLst>
              <a:ext uri="{FF2B5EF4-FFF2-40B4-BE49-F238E27FC236}">
                <a16:creationId xmlns:a16="http://schemas.microsoft.com/office/drawing/2014/main" id="{1EE363D6-5D67-4A49-B511-21D00569C3AD}"/>
              </a:ext>
            </a:extLst>
          </p:cNvPr>
          <p:cNvPicPr>
            <a:picLocks noChangeAspect="1"/>
          </p:cNvPicPr>
          <p:nvPr/>
        </p:nvPicPr>
        <p:blipFill>
          <a:blip r:embed="rId2"/>
          <a:srcRect/>
          <a:stretch/>
        </p:blipFill>
        <p:spPr>
          <a:xfrm>
            <a:off x="1932171" y="3301280"/>
            <a:ext cx="8987340" cy="2938518"/>
          </a:xfrm>
          <a:prstGeom prst="rect">
            <a:avLst/>
          </a:prstGeom>
        </p:spPr>
      </p:pic>
    </p:spTree>
    <p:extLst>
      <p:ext uri="{BB962C8B-B14F-4D97-AF65-F5344CB8AC3E}">
        <p14:creationId xmlns:p14="http://schemas.microsoft.com/office/powerpoint/2010/main" val="3041258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A4ACD0-4955-4596-8A96-735E22A8D62A}"/>
              </a:ext>
            </a:extLst>
          </p:cNvPr>
          <p:cNvSpPr>
            <a:spLocks noGrp="1"/>
          </p:cNvSpPr>
          <p:nvPr>
            <p:ph type="title"/>
          </p:nvPr>
        </p:nvSpPr>
        <p:spPr>
          <a:xfrm>
            <a:off x="522017" y="377687"/>
            <a:ext cx="8596668" cy="1320800"/>
          </a:xfrm>
        </p:spPr>
        <p:txBody>
          <a:bodyPr/>
          <a:lstStyle/>
          <a:p>
            <a:r>
              <a:rPr lang="pt-BR"/>
              <a:t>Conclusions</a:t>
            </a:r>
          </a:p>
        </p:txBody>
      </p:sp>
      <p:sp>
        <p:nvSpPr>
          <p:cNvPr id="7" name="Espaço Reservado para Conteúdo 2">
            <a:extLst>
              <a:ext uri="{FF2B5EF4-FFF2-40B4-BE49-F238E27FC236}">
                <a16:creationId xmlns:a16="http://schemas.microsoft.com/office/drawing/2014/main" id="{0EF0FFC7-FAEA-4515-AF01-C3185B250D83}"/>
              </a:ext>
            </a:extLst>
          </p:cNvPr>
          <p:cNvSpPr txBox="1">
            <a:spLocks/>
          </p:cNvSpPr>
          <p:nvPr/>
        </p:nvSpPr>
        <p:spPr>
          <a:xfrm>
            <a:off x="633905" y="3301579"/>
            <a:ext cx="8484780" cy="295727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it-IT"/>
              <a:t>The system produced is able to manage in a scalable manner a set of docker hosts. However there are a set of improvements that can be added in future releases to the service:</a:t>
            </a:r>
          </a:p>
          <a:p>
            <a:r>
              <a:rPr lang="it-IT"/>
              <a:t>More parallel controllers/rest interfaces can be added and integrated quickly into the service to gain more </a:t>
            </a:r>
            <a:r>
              <a:rPr lang="it-IT" b="1"/>
              <a:t>robustness</a:t>
            </a:r>
          </a:p>
          <a:p>
            <a:r>
              <a:rPr lang="it-IT"/>
              <a:t>Implementing an anycast communication between the rest interface and the controllers can highly increase the </a:t>
            </a:r>
            <a:r>
              <a:rPr lang="it-IT" b="1"/>
              <a:t>availability</a:t>
            </a:r>
            <a:r>
              <a:rPr lang="it-IT"/>
              <a:t> of the service</a:t>
            </a:r>
          </a:p>
          <a:p>
            <a:r>
              <a:rPr lang="it-IT"/>
              <a:t>Implementing a more efficient multicast communication between the controller and the managers can produce an more </a:t>
            </a:r>
            <a:r>
              <a:rPr lang="it-IT" b="1"/>
              <a:t>performant</a:t>
            </a:r>
            <a:r>
              <a:rPr lang="it-IT"/>
              <a:t> service</a:t>
            </a:r>
          </a:p>
        </p:txBody>
      </p:sp>
      <p:sp>
        <p:nvSpPr>
          <p:cNvPr id="9" name="Título 1">
            <a:extLst>
              <a:ext uri="{FF2B5EF4-FFF2-40B4-BE49-F238E27FC236}">
                <a16:creationId xmlns:a16="http://schemas.microsoft.com/office/drawing/2014/main" id="{FA8B265E-565F-4DE2-BFE0-CB68A7E423A4}"/>
              </a:ext>
            </a:extLst>
          </p:cNvPr>
          <p:cNvSpPr txBox="1">
            <a:spLocks/>
          </p:cNvSpPr>
          <p:nvPr/>
        </p:nvSpPr>
        <p:spPr>
          <a:xfrm>
            <a:off x="669851" y="2791951"/>
            <a:ext cx="8596668"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2800"/>
              <a:t>Future Improvements</a:t>
            </a:r>
          </a:p>
        </p:txBody>
      </p:sp>
      <p:sp>
        <p:nvSpPr>
          <p:cNvPr id="5" name="CasellaDiTesto 4">
            <a:extLst>
              <a:ext uri="{FF2B5EF4-FFF2-40B4-BE49-F238E27FC236}">
                <a16:creationId xmlns:a16="http://schemas.microsoft.com/office/drawing/2014/main" id="{1AAA37BA-A709-4DAE-8B3B-64CDBFE1FA94}"/>
              </a:ext>
            </a:extLst>
          </p:cNvPr>
          <p:cNvSpPr txBox="1"/>
          <p:nvPr/>
        </p:nvSpPr>
        <p:spPr>
          <a:xfrm>
            <a:off x="669851" y="1233377"/>
            <a:ext cx="8448834" cy="1477328"/>
          </a:xfrm>
          <a:prstGeom prst="rect">
            <a:avLst/>
          </a:prstGeom>
          <a:noFill/>
        </p:spPr>
        <p:txBody>
          <a:bodyPr wrap="square" rtlCol="0">
            <a:spAutoFit/>
          </a:bodyPr>
          <a:lstStyle/>
          <a:p>
            <a:r>
              <a:rPr lang="it-IT"/>
              <a:t>After the testing of the overall system the results has showed that to be optimized we need to keep the aggregation time less then 0.5s. This because the reducing of the monitor period produced big increments into the availability of the system under attacks and doesn’t produce an exasperation of the service communications</a:t>
            </a:r>
            <a:endParaRPr lang="en-GB"/>
          </a:p>
        </p:txBody>
      </p:sp>
    </p:spTree>
    <p:extLst>
      <p:ext uri="{BB962C8B-B14F-4D97-AF65-F5344CB8AC3E}">
        <p14:creationId xmlns:p14="http://schemas.microsoft.com/office/powerpoint/2010/main" val="709713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4F9D1160-BE40-43E3-9DB8-946308F58E95}"/>
              </a:ext>
            </a:extLst>
          </p:cNvPr>
          <p:cNvPicPr>
            <a:picLocks noChangeAspect="1"/>
          </p:cNvPicPr>
          <p:nvPr/>
        </p:nvPicPr>
        <p:blipFill>
          <a:blip r:embed="rId2"/>
          <a:srcRect/>
          <a:stretch/>
        </p:blipFill>
        <p:spPr>
          <a:xfrm>
            <a:off x="-108857" y="8068"/>
            <a:ext cx="12192000" cy="6841863"/>
          </a:xfrm>
          <a:prstGeom prst="rect">
            <a:avLst/>
          </a:prstGeom>
        </p:spPr>
      </p:pic>
      <p:sp>
        <p:nvSpPr>
          <p:cNvPr id="13" name="Rettangolo 12">
            <a:extLst>
              <a:ext uri="{FF2B5EF4-FFF2-40B4-BE49-F238E27FC236}">
                <a16:creationId xmlns:a16="http://schemas.microsoft.com/office/drawing/2014/main" id="{199FAD5E-0DA6-4D57-8D65-F3CEB3CB50A8}"/>
              </a:ext>
            </a:extLst>
          </p:cNvPr>
          <p:cNvSpPr/>
          <p:nvPr/>
        </p:nvSpPr>
        <p:spPr>
          <a:xfrm>
            <a:off x="10372725" y="128588"/>
            <a:ext cx="1710418" cy="7000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ttangolo 13">
            <a:extLst>
              <a:ext uri="{FF2B5EF4-FFF2-40B4-BE49-F238E27FC236}">
                <a16:creationId xmlns:a16="http://schemas.microsoft.com/office/drawing/2014/main" id="{19FD608C-C05F-4A97-A956-F58A47BB14CB}"/>
              </a:ext>
            </a:extLst>
          </p:cNvPr>
          <p:cNvSpPr/>
          <p:nvPr/>
        </p:nvSpPr>
        <p:spPr>
          <a:xfrm>
            <a:off x="0" y="6326372"/>
            <a:ext cx="3232298" cy="52355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28907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A93E36F6-F180-4BC5-BE4C-9B76650441B0}"/>
              </a:ext>
            </a:extLst>
          </p:cNvPr>
          <p:cNvPicPr>
            <a:picLocks noChangeAspect="1"/>
          </p:cNvPicPr>
          <p:nvPr/>
        </p:nvPicPr>
        <p:blipFill>
          <a:blip r:embed="rId2">
            <a:extLst>
              <a:ext uri="{837473B0-CC2E-450A-ABE3-18F120FF3D39}">
                <a1611:picAttrSrcUrl xmlns:a1611="http://schemas.microsoft.com/office/drawing/2016/11/main" r:id="rId3"/>
              </a:ext>
            </a:extLst>
          </a:blip>
          <a:srcRect l="11475" r="11475"/>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405229" y="3086099"/>
            <a:ext cx="5646789" cy="885648"/>
          </a:xfrm>
        </p:spPr>
        <p:txBody>
          <a:bodyPr>
            <a:noAutofit/>
          </a:bodyPr>
          <a:lstStyle/>
          <a:p>
            <a:r>
              <a:rPr lang="pt-BR" sz="5400" b="1">
                <a:latin typeface="Aharoni" panose="02010803020104030203" pitchFamily="2" charset="-79"/>
                <a:cs typeface="Aharoni" panose="02010803020104030203" pitchFamily="2" charset="-79"/>
              </a:rPr>
              <a:t>Architecture</a:t>
            </a:r>
            <a:endParaRPr lang="pt-BR" sz="54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06099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33502" y="23151"/>
            <a:ext cx="8596668" cy="793487"/>
          </a:xfrm>
        </p:spPr>
        <p:txBody>
          <a:bodyPr>
            <a:normAutofit/>
          </a:bodyPr>
          <a:lstStyle/>
          <a:p>
            <a:r>
              <a:rPr lang="pt-BR" dirty="0"/>
              <a:t>System </a:t>
            </a:r>
            <a:r>
              <a:rPr lang="pt-BR" dirty="0" err="1"/>
              <a:t>Architecture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5" name="Espaço Reservado para Conteúdo 4" descr="Gráfico de bolhas&#10;&#10;Descrição gerada automaticamente">
            <a:extLst>
              <a:ext uri="{FF2B5EF4-FFF2-40B4-BE49-F238E27FC236}">
                <a16:creationId xmlns:a16="http://schemas.microsoft.com/office/drawing/2014/main" id="{8390AEAC-BB59-461B-BFDB-B8725873FDBB}"/>
              </a:ext>
            </a:extLst>
          </p:cNvPr>
          <p:cNvPicPr>
            <a:picLocks noGrp="1" noChangeAspect="1"/>
          </p:cNvPicPr>
          <p:nvPr>
            <p:ph idx="1"/>
          </p:nvPr>
        </p:nvPicPr>
        <p:blipFill>
          <a:blip r:embed="rId2"/>
          <a:stretch>
            <a:fillRect/>
          </a:stretch>
        </p:blipFill>
        <p:spPr>
          <a:xfrm>
            <a:off x="5429841" y="1389056"/>
            <a:ext cx="6291153" cy="5013517"/>
          </a:xfrm>
        </p:spPr>
      </p:pic>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Espaço Reservado para Conteúdo 6">
            <a:extLst>
              <a:ext uri="{FF2B5EF4-FFF2-40B4-BE49-F238E27FC236}">
                <a16:creationId xmlns:a16="http://schemas.microsoft.com/office/drawing/2014/main" id="{1F420829-6133-4C57-8C54-337E3CF375F2}"/>
              </a:ext>
            </a:extLst>
          </p:cNvPr>
          <p:cNvSpPr txBox="1">
            <a:spLocks/>
          </p:cNvSpPr>
          <p:nvPr/>
        </p:nvSpPr>
        <p:spPr>
          <a:xfrm>
            <a:off x="784950" y="1444582"/>
            <a:ext cx="4279284" cy="501351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r>
              <a:rPr lang="en-US" dirty="0"/>
              <a:t>Objective: Monitor the containers deployed in the VMs platform</a:t>
            </a:r>
          </a:p>
          <a:p>
            <a:pPr marL="0" indent="0" algn="just">
              <a:buNone/>
            </a:pPr>
            <a:endParaRPr lang="en-US" dirty="0"/>
          </a:p>
          <a:p>
            <a:pPr algn="just"/>
            <a:r>
              <a:rPr lang="en-US" dirty="0"/>
              <a:t>Manager: a local submodule will check the containers status and act when a fault is detected</a:t>
            </a:r>
          </a:p>
          <a:p>
            <a:pPr marL="0" indent="0" algn="just">
              <a:buNone/>
            </a:pPr>
            <a:endParaRPr lang="en-US" dirty="0"/>
          </a:p>
          <a:p>
            <a:pPr algn="just"/>
            <a:r>
              <a:rPr lang="en-US" dirty="0"/>
              <a:t>Controller: an overseer will manage the transmission of monitoring logs and commands in the system</a:t>
            </a:r>
          </a:p>
          <a:p>
            <a:pPr algn="just"/>
            <a:endParaRPr lang="en-US" dirty="0"/>
          </a:p>
          <a:p>
            <a:pPr algn="just"/>
            <a:r>
              <a:rPr lang="en-US" dirty="0"/>
              <a:t>Communication: the submodules exchange information a developed message queue system based in RabbitMQ</a:t>
            </a:r>
          </a:p>
        </p:txBody>
      </p:sp>
      <p:sp>
        <p:nvSpPr>
          <p:cNvPr id="9" name="Espaço Reservado para Conteúdo 6">
            <a:extLst>
              <a:ext uri="{FF2B5EF4-FFF2-40B4-BE49-F238E27FC236}">
                <a16:creationId xmlns:a16="http://schemas.microsoft.com/office/drawing/2014/main" id="{F933F4E1-DBC2-419F-920B-A5A916B9A305}"/>
              </a:ext>
            </a:extLst>
          </p:cNvPr>
          <p:cNvSpPr txBox="1">
            <a:spLocks/>
          </p:cNvSpPr>
          <p:nvPr/>
        </p:nvSpPr>
        <p:spPr>
          <a:xfrm>
            <a:off x="6161055" y="890770"/>
            <a:ext cx="4828724" cy="5538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None/>
            </a:pPr>
            <a:r>
              <a:rPr lang="en-US" sz="1600" b="1" i="1"/>
              <a:t>Health Monitoring System (HMS) architecture</a:t>
            </a:r>
          </a:p>
        </p:txBody>
      </p:sp>
    </p:spTree>
    <p:extLst>
      <p:ext uri="{BB962C8B-B14F-4D97-AF65-F5344CB8AC3E}">
        <p14:creationId xmlns:p14="http://schemas.microsoft.com/office/powerpoint/2010/main" val="3248974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33502" y="0"/>
            <a:ext cx="8596668" cy="910856"/>
          </a:xfrm>
        </p:spPr>
        <p:txBody>
          <a:bodyPr>
            <a:normAutofit/>
          </a:bodyPr>
          <a:lstStyle/>
          <a:p>
            <a:r>
              <a:rPr lang="pt-BR" dirty="0"/>
              <a:t>System </a:t>
            </a:r>
            <a:r>
              <a:rPr lang="pt-BR" dirty="0" err="1"/>
              <a:t>Architecture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Espaço Reservado para Conteúdo 2">
            <a:extLst>
              <a:ext uri="{FF2B5EF4-FFF2-40B4-BE49-F238E27FC236}">
                <a16:creationId xmlns:a16="http://schemas.microsoft.com/office/drawing/2014/main" id="{5B65D832-808E-4996-AAB3-33A4FF1B5839}"/>
              </a:ext>
            </a:extLst>
          </p:cNvPr>
          <p:cNvSpPr>
            <a:spLocks noGrp="1"/>
          </p:cNvSpPr>
          <p:nvPr>
            <p:ph idx="1"/>
          </p:nvPr>
        </p:nvSpPr>
        <p:spPr>
          <a:xfrm>
            <a:off x="1155328" y="732176"/>
            <a:ext cx="10117763" cy="1039811"/>
          </a:xfrm>
        </p:spPr>
        <p:txBody>
          <a:bodyPr>
            <a:normAutofit/>
          </a:bodyPr>
          <a:lstStyle/>
          <a:p>
            <a:r>
              <a:rPr lang="en-US" dirty="0"/>
              <a:t>From the designed REST interface, the user will be able to verify the status of the containers and issue commands for the Managers configuration (pkt loss threshold and ignored IDs)</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Retângulo 3">
            <a:extLst>
              <a:ext uri="{FF2B5EF4-FFF2-40B4-BE49-F238E27FC236}">
                <a16:creationId xmlns:a16="http://schemas.microsoft.com/office/drawing/2014/main" id="{F5F8EBFF-98D1-496F-8321-AF3AD14EDEC6}"/>
              </a:ext>
            </a:extLst>
          </p:cNvPr>
          <p:cNvSpPr/>
          <p:nvPr/>
        </p:nvSpPr>
        <p:spPr>
          <a:xfrm>
            <a:off x="3853276" y="5435600"/>
            <a:ext cx="3974166" cy="127426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 name="Elipse 4">
            <a:extLst>
              <a:ext uri="{FF2B5EF4-FFF2-40B4-BE49-F238E27FC236}">
                <a16:creationId xmlns:a16="http://schemas.microsoft.com/office/drawing/2014/main" id="{0F506715-9B01-4C0E-BA54-F9D8768BD0CF}"/>
              </a:ext>
            </a:extLst>
          </p:cNvPr>
          <p:cNvSpPr/>
          <p:nvPr/>
        </p:nvSpPr>
        <p:spPr>
          <a:xfrm>
            <a:off x="4761549" y="5558190"/>
            <a:ext cx="978654" cy="843880"/>
          </a:xfrm>
          <a:prstGeom prst="ellipse">
            <a:avLst/>
          </a:prstGeom>
          <a:solidFill>
            <a:srgbClr val="FE800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dirty="0"/>
          </a:p>
        </p:txBody>
      </p:sp>
      <p:sp>
        <p:nvSpPr>
          <p:cNvPr id="6" name="CaixaDeTexto 5">
            <a:extLst>
              <a:ext uri="{FF2B5EF4-FFF2-40B4-BE49-F238E27FC236}">
                <a16:creationId xmlns:a16="http://schemas.microsoft.com/office/drawing/2014/main" id="{3D3A50C7-98C2-4D35-91EE-7471A3CA4A00}"/>
              </a:ext>
            </a:extLst>
          </p:cNvPr>
          <p:cNvSpPr txBox="1"/>
          <p:nvPr/>
        </p:nvSpPr>
        <p:spPr>
          <a:xfrm>
            <a:off x="3876176" y="6340535"/>
            <a:ext cx="1754372" cy="369332"/>
          </a:xfrm>
          <a:prstGeom prst="rect">
            <a:avLst/>
          </a:prstGeom>
          <a:noFill/>
        </p:spPr>
        <p:txBody>
          <a:bodyPr wrap="square" rtlCol="0">
            <a:spAutoFit/>
          </a:bodyPr>
          <a:lstStyle/>
          <a:p>
            <a:r>
              <a:rPr lang="pt-BR" dirty="0"/>
              <a:t>Docker Host</a:t>
            </a:r>
          </a:p>
        </p:txBody>
      </p:sp>
      <p:sp>
        <p:nvSpPr>
          <p:cNvPr id="7" name="Retângulo 6">
            <a:extLst>
              <a:ext uri="{FF2B5EF4-FFF2-40B4-BE49-F238E27FC236}">
                <a16:creationId xmlns:a16="http://schemas.microsoft.com/office/drawing/2014/main" id="{8DEF48B9-B044-463C-A095-E573D3A9F22B}"/>
              </a:ext>
            </a:extLst>
          </p:cNvPr>
          <p:cNvSpPr/>
          <p:nvPr/>
        </p:nvSpPr>
        <p:spPr>
          <a:xfrm>
            <a:off x="4471844" y="4041987"/>
            <a:ext cx="2737030" cy="871870"/>
          </a:xfrm>
          <a:prstGeom prst="rect">
            <a:avLst/>
          </a:prstGeom>
          <a:solidFill>
            <a:srgbClr val="ADAAF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CaixaDeTexto 12">
            <a:extLst>
              <a:ext uri="{FF2B5EF4-FFF2-40B4-BE49-F238E27FC236}">
                <a16:creationId xmlns:a16="http://schemas.microsoft.com/office/drawing/2014/main" id="{FBB4B1C3-F0C7-4325-8CB2-27513B476E71}"/>
              </a:ext>
            </a:extLst>
          </p:cNvPr>
          <p:cNvSpPr txBox="1"/>
          <p:nvPr/>
        </p:nvSpPr>
        <p:spPr>
          <a:xfrm>
            <a:off x="4584124" y="5826241"/>
            <a:ext cx="1333504" cy="307777"/>
          </a:xfrm>
          <a:prstGeom prst="rect">
            <a:avLst/>
          </a:prstGeom>
          <a:noFill/>
        </p:spPr>
        <p:txBody>
          <a:bodyPr wrap="square" rtlCol="0">
            <a:spAutoFit/>
          </a:bodyPr>
          <a:lstStyle/>
          <a:p>
            <a:pPr algn="ctr"/>
            <a:r>
              <a:rPr lang="pt-BR" sz="1400" dirty="0"/>
              <a:t>container</a:t>
            </a:r>
          </a:p>
        </p:txBody>
      </p:sp>
      <p:sp>
        <p:nvSpPr>
          <p:cNvPr id="14" name="CaixaDeTexto 13">
            <a:extLst>
              <a:ext uri="{FF2B5EF4-FFF2-40B4-BE49-F238E27FC236}">
                <a16:creationId xmlns:a16="http://schemas.microsoft.com/office/drawing/2014/main" id="{F19736EE-074F-4C24-AC44-24F0BB972698}"/>
              </a:ext>
            </a:extLst>
          </p:cNvPr>
          <p:cNvSpPr txBox="1"/>
          <p:nvPr/>
        </p:nvSpPr>
        <p:spPr>
          <a:xfrm>
            <a:off x="4994448" y="4246813"/>
            <a:ext cx="1754372" cy="369332"/>
          </a:xfrm>
          <a:prstGeom prst="rect">
            <a:avLst/>
          </a:prstGeom>
          <a:noFill/>
        </p:spPr>
        <p:txBody>
          <a:bodyPr wrap="square" rtlCol="0">
            <a:spAutoFit/>
          </a:bodyPr>
          <a:lstStyle/>
          <a:p>
            <a:pPr algn="ctr"/>
            <a:r>
              <a:rPr lang="pt-BR" dirty="0"/>
              <a:t>HMS Manager</a:t>
            </a:r>
          </a:p>
        </p:txBody>
      </p:sp>
      <p:sp>
        <p:nvSpPr>
          <p:cNvPr id="15" name="Retângulo 14">
            <a:extLst>
              <a:ext uri="{FF2B5EF4-FFF2-40B4-BE49-F238E27FC236}">
                <a16:creationId xmlns:a16="http://schemas.microsoft.com/office/drawing/2014/main" id="{ABFD91DA-CB87-4DDE-91B2-78E18FFB5FC1}"/>
              </a:ext>
            </a:extLst>
          </p:cNvPr>
          <p:cNvSpPr/>
          <p:nvPr/>
        </p:nvSpPr>
        <p:spPr>
          <a:xfrm>
            <a:off x="4471844" y="2737380"/>
            <a:ext cx="2737030" cy="871870"/>
          </a:xfrm>
          <a:prstGeom prst="rect">
            <a:avLst/>
          </a:prstGeom>
          <a:solidFill>
            <a:srgbClr val="B6DF89"/>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CaixaDeTexto 15">
            <a:extLst>
              <a:ext uri="{FF2B5EF4-FFF2-40B4-BE49-F238E27FC236}">
                <a16:creationId xmlns:a16="http://schemas.microsoft.com/office/drawing/2014/main" id="{E0FF1024-CAFD-4CCD-B53B-D7757BDD5927}"/>
              </a:ext>
            </a:extLst>
          </p:cNvPr>
          <p:cNvSpPr txBox="1"/>
          <p:nvPr/>
        </p:nvSpPr>
        <p:spPr>
          <a:xfrm>
            <a:off x="4994448" y="2942206"/>
            <a:ext cx="1754372" cy="369332"/>
          </a:xfrm>
          <a:prstGeom prst="rect">
            <a:avLst/>
          </a:prstGeom>
          <a:noFill/>
        </p:spPr>
        <p:txBody>
          <a:bodyPr wrap="square" rtlCol="0">
            <a:spAutoFit/>
          </a:bodyPr>
          <a:lstStyle/>
          <a:p>
            <a:pPr algn="ctr"/>
            <a:r>
              <a:rPr lang="en-US"/>
              <a:t>HMS Controller</a:t>
            </a:r>
          </a:p>
        </p:txBody>
      </p:sp>
      <p:sp>
        <p:nvSpPr>
          <p:cNvPr id="17" name="Retângulo 16">
            <a:extLst>
              <a:ext uri="{FF2B5EF4-FFF2-40B4-BE49-F238E27FC236}">
                <a16:creationId xmlns:a16="http://schemas.microsoft.com/office/drawing/2014/main" id="{AA1B7101-1420-4996-83BA-4BFE74C90A11}"/>
              </a:ext>
            </a:extLst>
          </p:cNvPr>
          <p:cNvSpPr/>
          <p:nvPr/>
        </p:nvSpPr>
        <p:spPr>
          <a:xfrm>
            <a:off x="3293861" y="1816760"/>
            <a:ext cx="5092996" cy="401066"/>
          </a:xfrm>
          <a:prstGeom prst="rec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CaixaDeTexto 17">
            <a:extLst>
              <a:ext uri="{FF2B5EF4-FFF2-40B4-BE49-F238E27FC236}">
                <a16:creationId xmlns:a16="http://schemas.microsoft.com/office/drawing/2014/main" id="{BB601C1B-881E-48E0-8A19-9C8C33385310}"/>
              </a:ext>
            </a:extLst>
          </p:cNvPr>
          <p:cNvSpPr txBox="1"/>
          <p:nvPr/>
        </p:nvSpPr>
        <p:spPr>
          <a:xfrm>
            <a:off x="4963173" y="1848494"/>
            <a:ext cx="1754372" cy="369332"/>
          </a:xfrm>
          <a:prstGeom prst="rect">
            <a:avLst/>
          </a:prstGeom>
          <a:noFill/>
        </p:spPr>
        <p:txBody>
          <a:bodyPr wrap="square" rtlCol="0">
            <a:spAutoFit/>
          </a:bodyPr>
          <a:lstStyle/>
          <a:p>
            <a:pPr algn="ctr"/>
            <a:r>
              <a:rPr lang="pt-BR" dirty="0"/>
              <a:t>REST interface</a:t>
            </a:r>
          </a:p>
        </p:txBody>
      </p:sp>
      <p:pic>
        <p:nvPicPr>
          <p:cNvPr id="1026" name="Picture 2" descr="ícone Utilizador Livre de User Interface">
            <a:extLst>
              <a:ext uri="{FF2B5EF4-FFF2-40B4-BE49-F238E27FC236}">
                <a16:creationId xmlns:a16="http://schemas.microsoft.com/office/drawing/2014/main" id="{6D9BEAED-B836-4EDD-9998-7FE0CAC509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7449" y="1592120"/>
            <a:ext cx="853626" cy="853626"/>
          </a:xfrm>
          <a:prstGeom prst="rect">
            <a:avLst/>
          </a:prstGeom>
          <a:noFill/>
          <a:extLst>
            <a:ext uri="{909E8E84-426E-40DD-AFC4-6F175D3DCCD1}">
              <a14:hiddenFill xmlns:a14="http://schemas.microsoft.com/office/drawing/2010/main">
                <a:solidFill>
                  <a:srgbClr val="FFFFFF"/>
                </a:solidFill>
              </a14:hiddenFill>
            </a:ext>
          </a:extLst>
        </p:spPr>
      </p:pic>
      <p:sp>
        <p:nvSpPr>
          <p:cNvPr id="20" name="CaixaDeTexto 19">
            <a:extLst>
              <a:ext uri="{FF2B5EF4-FFF2-40B4-BE49-F238E27FC236}">
                <a16:creationId xmlns:a16="http://schemas.microsoft.com/office/drawing/2014/main" id="{8D2E856C-4812-4DBE-9E97-7B2BE7FF53BE}"/>
              </a:ext>
            </a:extLst>
          </p:cNvPr>
          <p:cNvSpPr txBox="1"/>
          <p:nvPr/>
        </p:nvSpPr>
        <p:spPr>
          <a:xfrm>
            <a:off x="10359575" y="1869925"/>
            <a:ext cx="1754372" cy="369332"/>
          </a:xfrm>
          <a:prstGeom prst="rect">
            <a:avLst/>
          </a:prstGeom>
          <a:noFill/>
        </p:spPr>
        <p:txBody>
          <a:bodyPr wrap="square" rtlCol="0">
            <a:spAutoFit/>
          </a:bodyPr>
          <a:lstStyle/>
          <a:p>
            <a:r>
              <a:rPr lang="en-US"/>
              <a:t>User/admin</a:t>
            </a:r>
          </a:p>
        </p:txBody>
      </p:sp>
      <p:cxnSp>
        <p:nvCxnSpPr>
          <p:cNvPr id="21" name="Conector de Seta Reta 20">
            <a:extLst>
              <a:ext uri="{FF2B5EF4-FFF2-40B4-BE49-F238E27FC236}">
                <a16:creationId xmlns:a16="http://schemas.microsoft.com/office/drawing/2014/main" id="{745918E0-8202-4178-8BF7-C7F60B456E84}"/>
              </a:ext>
            </a:extLst>
          </p:cNvPr>
          <p:cNvCxnSpPr>
            <a:cxnSpLocks/>
            <a:stCxn id="1026" idx="1"/>
            <a:endCxn id="17" idx="3"/>
          </p:cNvCxnSpPr>
          <p:nvPr/>
        </p:nvCxnSpPr>
        <p:spPr>
          <a:xfrm flipH="1" flipV="1">
            <a:off x="8386857" y="2017293"/>
            <a:ext cx="1180592" cy="1640"/>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sp>
        <p:nvSpPr>
          <p:cNvPr id="26" name="Elipse 25">
            <a:extLst>
              <a:ext uri="{FF2B5EF4-FFF2-40B4-BE49-F238E27FC236}">
                <a16:creationId xmlns:a16="http://schemas.microsoft.com/office/drawing/2014/main" id="{09037FB4-08C8-44EB-AB46-049AC4B18366}"/>
              </a:ext>
            </a:extLst>
          </p:cNvPr>
          <p:cNvSpPr/>
          <p:nvPr/>
        </p:nvSpPr>
        <p:spPr>
          <a:xfrm>
            <a:off x="6095053" y="5558190"/>
            <a:ext cx="978654" cy="843880"/>
          </a:xfrm>
          <a:prstGeom prst="ellipse">
            <a:avLst/>
          </a:prstGeom>
          <a:solidFill>
            <a:srgbClr val="FE800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dirty="0"/>
          </a:p>
        </p:txBody>
      </p:sp>
      <p:sp>
        <p:nvSpPr>
          <p:cNvPr id="27" name="CaixaDeTexto 26">
            <a:extLst>
              <a:ext uri="{FF2B5EF4-FFF2-40B4-BE49-F238E27FC236}">
                <a16:creationId xmlns:a16="http://schemas.microsoft.com/office/drawing/2014/main" id="{1C0142AE-3E91-4ACC-BF45-B56036ABA27E}"/>
              </a:ext>
            </a:extLst>
          </p:cNvPr>
          <p:cNvSpPr txBox="1"/>
          <p:nvPr/>
        </p:nvSpPr>
        <p:spPr>
          <a:xfrm>
            <a:off x="5917628" y="5826241"/>
            <a:ext cx="1333504" cy="307777"/>
          </a:xfrm>
          <a:prstGeom prst="rect">
            <a:avLst/>
          </a:prstGeom>
          <a:noFill/>
        </p:spPr>
        <p:txBody>
          <a:bodyPr wrap="square" rtlCol="0">
            <a:spAutoFit/>
          </a:bodyPr>
          <a:lstStyle/>
          <a:p>
            <a:pPr algn="ctr"/>
            <a:r>
              <a:rPr lang="pt-BR" sz="1400" dirty="0"/>
              <a:t>container</a:t>
            </a:r>
          </a:p>
        </p:txBody>
      </p:sp>
      <p:sp>
        <p:nvSpPr>
          <p:cNvPr id="29" name="CaixaDeTexto 28">
            <a:extLst>
              <a:ext uri="{FF2B5EF4-FFF2-40B4-BE49-F238E27FC236}">
                <a16:creationId xmlns:a16="http://schemas.microsoft.com/office/drawing/2014/main" id="{0ABB693D-11A7-4948-B020-01247FBFF5D4}"/>
              </a:ext>
            </a:extLst>
          </p:cNvPr>
          <p:cNvSpPr txBox="1"/>
          <p:nvPr/>
        </p:nvSpPr>
        <p:spPr>
          <a:xfrm>
            <a:off x="8099967" y="3531094"/>
            <a:ext cx="1754372" cy="369332"/>
          </a:xfrm>
          <a:prstGeom prst="rect">
            <a:avLst/>
          </a:prstGeom>
          <a:noFill/>
        </p:spPr>
        <p:txBody>
          <a:bodyPr wrap="square" rtlCol="0">
            <a:spAutoFit/>
          </a:bodyPr>
          <a:lstStyle/>
          <a:p>
            <a:r>
              <a:rPr lang="en-US" i="1" dirty="0"/>
              <a:t>Monitoring log</a:t>
            </a:r>
          </a:p>
        </p:txBody>
      </p:sp>
      <p:sp>
        <p:nvSpPr>
          <p:cNvPr id="30" name="CaixaDeTexto 29">
            <a:extLst>
              <a:ext uri="{FF2B5EF4-FFF2-40B4-BE49-F238E27FC236}">
                <a16:creationId xmlns:a16="http://schemas.microsoft.com/office/drawing/2014/main" id="{401A4321-F527-4F36-AA1B-8581C63AE1B9}"/>
              </a:ext>
            </a:extLst>
          </p:cNvPr>
          <p:cNvSpPr txBox="1"/>
          <p:nvPr/>
        </p:nvSpPr>
        <p:spPr>
          <a:xfrm>
            <a:off x="1959672" y="3593837"/>
            <a:ext cx="1754372" cy="369332"/>
          </a:xfrm>
          <a:prstGeom prst="rect">
            <a:avLst/>
          </a:prstGeom>
          <a:noFill/>
        </p:spPr>
        <p:txBody>
          <a:bodyPr wrap="square" rtlCol="0">
            <a:spAutoFit/>
          </a:bodyPr>
          <a:lstStyle/>
          <a:p>
            <a:r>
              <a:rPr lang="en-US" i="1"/>
              <a:t>Configuration</a:t>
            </a:r>
          </a:p>
        </p:txBody>
      </p:sp>
      <p:cxnSp>
        <p:nvCxnSpPr>
          <p:cNvPr id="31" name="Conector de Seta Reta 30">
            <a:extLst>
              <a:ext uri="{FF2B5EF4-FFF2-40B4-BE49-F238E27FC236}">
                <a16:creationId xmlns:a16="http://schemas.microsoft.com/office/drawing/2014/main" id="{45EE7536-BDA8-43C7-9FF5-C144F7404CF8}"/>
              </a:ext>
            </a:extLst>
          </p:cNvPr>
          <p:cNvCxnSpPr>
            <a:cxnSpLocks/>
            <a:stCxn id="15" idx="0"/>
            <a:endCxn id="18" idx="2"/>
          </p:cNvCxnSpPr>
          <p:nvPr/>
        </p:nvCxnSpPr>
        <p:spPr>
          <a:xfrm flipV="1">
            <a:off x="5840359" y="2217826"/>
            <a:ext cx="0" cy="519554"/>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cxnSp>
        <p:nvCxnSpPr>
          <p:cNvPr id="1031" name="Conector: Curvo 1030">
            <a:extLst>
              <a:ext uri="{FF2B5EF4-FFF2-40B4-BE49-F238E27FC236}">
                <a16:creationId xmlns:a16="http://schemas.microsoft.com/office/drawing/2014/main" id="{A828C634-73E8-42E4-A660-9B939DD27657}"/>
              </a:ext>
            </a:extLst>
          </p:cNvPr>
          <p:cNvCxnSpPr>
            <a:cxnSpLocks/>
          </p:cNvCxnSpPr>
          <p:nvPr/>
        </p:nvCxnSpPr>
        <p:spPr>
          <a:xfrm flipV="1">
            <a:off x="7272672" y="3173315"/>
            <a:ext cx="12700" cy="1304607"/>
          </a:xfrm>
          <a:prstGeom prst="curvedConnector3">
            <a:avLst>
              <a:gd name="adj1" fmla="val 5316283"/>
            </a:avLst>
          </a:prstGeom>
          <a:ln w="28575">
            <a:tailEnd type="triangle"/>
          </a:ln>
        </p:spPr>
        <p:style>
          <a:lnRef idx="1">
            <a:schemeClr val="dk1"/>
          </a:lnRef>
          <a:fillRef idx="0">
            <a:schemeClr val="dk1"/>
          </a:fillRef>
          <a:effectRef idx="0">
            <a:schemeClr val="dk1"/>
          </a:effectRef>
          <a:fontRef idx="minor">
            <a:schemeClr val="tx1"/>
          </a:fontRef>
        </p:style>
      </p:cxnSp>
      <p:cxnSp>
        <p:nvCxnSpPr>
          <p:cNvPr id="64" name="Conector: Curvo 63">
            <a:extLst>
              <a:ext uri="{FF2B5EF4-FFF2-40B4-BE49-F238E27FC236}">
                <a16:creationId xmlns:a16="http://schemas.microsoft.com/office/drawing/2014/main" id="{7D6266CA-0EB3-4C7D-8E9E-DDA97E153A8D}"/>
              </a:ext>
            </a:extLst>
          </p:cNvPr>
          <p:cNvCxnSpPr>
            <a:cxnSpLocks/>
          </p:cNvCxnSpPr>
          <p:nvPr/>
        </p:nvCxnSpPr>
        <p:spPr>
          <a:xfrm rot="10800000" flipV="1">
            <a:off x="4408046" y="3173314"/>
            <a:ext cx="12700" cy="1304607"/>
          </a:xfrm>
          <a:prstGeom prst="curvedConnector3">
            <a:avLst>
              <a:gd name="adj1" fmla="val 6237205"/>
            </a:avLst>
          </a:prstGeom>
          <a:ln w="28575">
            <a:tailEnd type="triangle"/>
          </a:ln>
        </p:spPr>
        <p:style>
          <a:lnRef idx="1">
            <a:schemeClr val="dk1"/>
          </a:lnRef>
          <a:fillRef idx="0">
            <a:schemeClr val="dk1"/>
          </a:fillRef>
          <a:effectRef idx="0">
            <a:schemeClr val="dk1"/>
          </a:effectRef>
          <a:fontRef idx="minor">
            <a:schemeClr val="tx1"/>
          </a:fontRef>
        </p:style>
      </p:cxnSp>
      <p:cxnSp>
        <p:nvCxnSpPr>
          <p:cNvPr id="32" name="Conector de Seta Reta 31">
            <a:extLst>
              <a:ext uri="{FF2B5EF4-FFF2-40B4-BE49-F238E27FC236}">
                <a16:creationId xmlns:a16="http://schemas.microsoft.com/office/drawing/2014/main" id="{8CA24498-EB07-4699-8295-9337BBD20D5A}"/>
              </a:ext>
            </a:extLst>
          </p:cNvPr>
          <p:cNvCxnSpPr>
            <a:cxnSpLocks/>
            <a:stCxn id="4" idx="0"/>
            <a:endCxn id="7" idx="2"/>
          </p:cNvCxnSpPr>
          <p:nvPr/>
        </p:nvCxnSpPr>
        <p:spPr>
          <a:xfrm flipV="1">
            <a:off x="5840359" y="4913857"/>
            <a:ext cx="0" cy="521743"/>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08306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267241" y="0"/>
            <a:ext cx="8596668" cy="1320800"/>
          </a:xfrm>
        </p:spPr>
        <p:txBody>
          <a:bodyPr>
            <a:normAutofit/>
          </a:bodyPr>
          <a:lstStyle/>
          <a:p>
            <a:r>
              <a:rPr lang="pt-BR" dirty="0"/>
              <a:t>The Manager </a:t>
            </a:r>
            <a:r>
              <a:rPr lang="pt-BR" dirty="0" err="1"/>
              <a:t>submodule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5" name="Espaço Reservado para Conteúdo 4" descr="Diagrama&#10;&#10;Descrição gerada automaticamente">
            <a:extLst>
              <a:ext uri="{FF2B5EF4-FFF2-40B4-BE49-F238E27FC236}">
                <a16:creationId xmlns:a16="http://schemas.microsoft.com/office/drawing/2014/main" id="{3B63C9B4-7A90-427F-9AFE-008C2CF76868}"/>
              </a:ext>
            </a:extLst>
          </p:cNvPr>
          <p:cNvPicPr>
            <a:picLocks noGrp="1" noChangeAspect="1"/>
          </p:cNvPicPr>
          <p:nvPr>
            <p:ph idx="1"/>
          </p:nvPr>
        </p:nvPicPr>
        <p:blipFill>
          <a:blip r:embed="rId2"/>
          <a:stretch>
            <a:fillRect/>
          </a:stretch>
        </p:blipFill>
        <p:spPr>
          <a:xfrm>
            <a:off x="2429058" y="2514268"/>
            <a:ext cx="7607674" cy="3875457"/>
          </a:xfrm>
        </p:spPr>
      </p:pic>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pt-BR" dirty="0"/>
              <a:t>E</a:t>
            </a:r>
            <a:r>
              <a:rPr lang="en-US" dirty="0"/>
              <a:t>ach Manager deployed in the platform will interact with the local Docker Host daemon, retrieving a list of running containers and their status</a:t>
            </a:r>
          </a:p>
          <a:p>
            <a:r>
              <a:rPr lang="en-US" dirty="0"/>
              <a:t>The Manager will also interact with the docker network bridge, and will periodically send ICMP messages (Ping) to the listed containers, checking for the packet loss</a:t>
            </a:r>
          </a:p>
        </p:txBody>
      </p:sp>
    </p:spTree>
    <p:extLst>
      <p:ext uri="{BB962C8B-B14F-4D97-AF65-F5344CB8AC3E}">
        <p14:creationId xmlns:p14="http://schemas.microsoft.com/office/powerpoint/2010/main" val="1505603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122463" y="0"/>
            <a:ext cx="8596668" cy="1320800"/>
          </a:xfrm>
        </p:spPr>
        <p:txBody>
          <a:bodyPr>
            <a:normAutofit/>
          </a:bodyPr>
          <a:lstStyle/>
          <a:p>
            <a:r>
              <a:rPr lang="pt-BR" sz="2800" dirty="0"/>
              <a:t>The Manager </a:t>
            </a:r>
            <a:r>
              <a:rPr lang="pt-BR" sz="2800" dirty="0" err="1"/>
              <a:t>submodule</a:t>
            </a:r>
            <a:endParaRPr lang="pt-BR" sz="2800" dirty="0"/>
          </a:p>
        </p:txBody>
      </p:sp>
      <p:sp>
        <p:nvSpPr>
          <p:cNvPr id="19" name="Isosceles Triangle 18">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3" name="Straight Connector 22">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7"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nvGrpSpPr>
          <p:cNvPr id="93" name="Agrupar 92">
            <a:extLst>
              <a:ext uri="{FF2B5EF4-FFF2-40B4-BE49-F238E27FC236}">
                <a16:creationId xmlns:a16="http://schemas.microsoft.com/office/drawing/2014/main" id="{889D38B2-8E61-4C34-8104-2E14CE6A7388}"/>
              </a:ext>
            </a:extLst>
          </p:cNvPr>
          <p:cNvGrpSpPr/>
          <p:nvPr/>
        </p:nvGrpSpPr>
        <p:grpSpPr>
          <a:xfrm>
            <a:off x="3357329" y="805375"/>
            <a:ext cx="3615070" cy="1327365"/>
            <a:chOff x="3357329" y="805375"/>
            <a:chExt cx="3615070" cy="1327365"/>
          </a:xfrm>
        </p:grpSpPr>
        <p:sp>
          <p:nvSpPr>
            <p:cNvPr id="6" name="Retângulo 5">
              <a:extLst>
                <a:ext uri="{FF2B5EF4-FFF2-40B4-BE49-F238E27FC236}">
                  <a16:creationId xmlns:a16="http://schemas.microsoft.com/office/drawing/2014/main" id="{1128A697-2EFE-4A8A-BD8A-5B5E51AD04DC}"/>
                </a:ext>
              </a:extLst>
            </p:cNvPr>
            <p:cNvSpPr/>
            <p:nvPr/>
          </p:nvSpPr>
          <p:spPr>
            <a:xfrm>
              <a:off x="3357329" y="805375"/>
              <a:ext cx="3615070"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ixaDeTexto 6">
              <a:extLst>
                <a:ext uri="{FF2B5EF4-FFF2-40B4-BE49-F238E27FC236}">
                  <a16:creationId xmlns:a16="http://schemas.microsoft.com/office/drawing/2014/main" id="{F6F12782-27BE-41A6-B5BF-AAF27C88A091}"/>
                </a:ext>
              </a:extLst>
            </p:cNvPr>
            <p:cNvSpPr txBox="1"/>
            <p:nvPr/>
          </p:nvSpPr>
          <p:spPr>
            <a:xfrm>
              <a:off x="4118744" y="828044"/>
              <a:ext cx="1888659" cy="338554"/>
            </a:xfrm>
            <a:prstGeom prst="rect">
              <a:avLst/>
            </a:prstGeom>
            <a:noFill/>
          </p:spPr>
          <p:txBody>
            <a:bodyPr wrap="none" rtlCol="0">
              <a:spAutoFit/>
            </a:bodyPr>
            <a:lstStyle/>
            <a:p>
              <a:r>
                <a:rPr lang="en-US" sz="1600"/>
                <a:t>Get containers list</a:t>
              </a:r>
            </a:p>
          </p:txBody>
        </p:sp>
        <p:sp>
          <p:nvSpPr>
            <p:cNvPr id="15" name="CaixaDeTexto 14">
              <a:extLst>
                <a:ext uri="{FF2B5EF4-FFF2-40B4-BE49-F238E27FC236}">
                  <a16:creationId xmlns:a16="http://schemas.microsoft.com/office/drawing/2014/main" id="{CC0A8740-FE07-4A40-AA0F-1213A9432623}"/>
                </a:ext>
              </a:extLst>
            </p:cNvPr>
            <p:cNvSpPr txBox="1"/>
            <p:nvPr/>
          </p:nvSpPr>
          <p:spPr>
            <a:xfrm>
              <a:off x="3886208" y="1741826"/>
              <a:ext cx="2765501" cy="338554"/>
            </a:xfrm>
            <a:prstGeom prst="rect">
              <a:avLst/>
            </a:prstGeom>
            <a:noFill/>
          </p:spPr>
          <p:txBody>
            <a:bodyPr wrap="none" rtlCol="0">
              <a:spAutoFit/>
            </a:bodyPr>
            <a:lstStyle/>
            <a:p>
              <a:r>
                <a:rPr lang="en-US" sz="1600" dirty="0"/>
                <a:t>Check if ID is in ignored List</a:t>
              </a:r>
            </a:p>
          </p:txBody>
        </p:sp>
        <p:sp>
          <p:nvSpPr>
            <p:cNvPr id="18" name="Retângulo 17">
              <a:extLst>
                <a:ext uri="{FF2B5EF4-FFF2-40B4-BE49-F238E27FC236}">
                  <a16:creationId xmlns:a16="http://schemas.microsoft.com/office/drawing/2014/main" id="{17672F13-E896-4538-9AB0-4669C9B9AE40}"/>
                </a:ext>
              </a:extLst>
            </p:cNvPr>
            <p:cNvSpPr/>
            <p:nvPr/>
          </p:nvSpPr>
          <p:spPr>
            <a:xfrm>
              <a:off x="3357329" y="1718070"/>
              <a:ext cx="3615070"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Conector de Seta Reta 27">
              <a:extLst>
                <a:ext uri="{FF2B5EF4-FFF2-40B4-BE49-F238E27FC236}">
                  <a16:creationId xmlns:a16="http://schemas.microsoft.com/office/drawing/2014/main" id="{05573CE0-BC36-4EA9-8E97-45BC3E657A10}"/>
                </a:ext>
              </a:extLst>
            </p:cNvPr>
            <p:cNvCxnSpPr>
              <a:cxnSpLocks/>
              <a:stCxn id="7" idx="2"/>
            </p:cNvCxnSpPr>
            <p:nvPr/>
          </p:nvCxnSpPr>
          <p:spPr>
            <a:xfrm>
              <a:off x="5063074" y="1166598"/>
              <a:ext cx="101790" cy="54223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nvGrpSpPr>
          <p:cNvPr id="95" name="Agrupar 94">
            <a:extLst>
              <a:ext uri="{FF2B5EF4-FFF2-40B4-BE49-F238E27FC236}">
                <a16:creationId xmlns:a16="http://schemas.microsoft.com/office/drawing/2014/main" id="{4A788AAB-5745-41A9-9D2F-C1E617230E7E}"/>
              </a:ext>
            </a:extLst>
          </p:cNvPr>
          <p:cNvGrpSpPr/>
          <p:nvPr/>
        </p:nvGrpSpPr>
        <p:grpSpPr>
          <a:xfrm>
            <a:off x="4890856" y="2130068"/>
            <a:ext cx="2711303" cy="847610"/>
            <a:chOff x="4890856" y="2130068"/>
            <a:chExt cx="2711303" cy="847610"/>
          </a:xfrm>
        </p:grpSpPr>
        <p:cxnSp>
          <p:nvCxnSpPr>
            <p:cNvPr id="22" name="Conector de Seta Reta 21">
              <a:extLst>
                <a:ext uri="{FF2B5EF4-FFF2-40B4-BE49-F238E27FC236}">
                  <a16:creationId xmlns:a16="http://schemas.microsoft.com/office/drawing/2014/main" id="{B1D7B5AE-45F9-4CC7-8091-2D371115BDA5}"/>
                </a:ext>
              </a:extLst>
            </p:cNvPr>
            <p:cNvCxnSpPr>
              <a:cxnSpLocks/>
            </p:cNvCxnSpPr>
            <p:nvPr/>
          </p:nvCxnSpPr>
          <p:spPr>
            <a:xfrm>
              <a:off x="5729285" y="2133871"/>
              <a:ext cx="107989" cy="39613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4" name="CaixaDeTexto 23">
              <a:extLst>
                <a:ext uri="{FF2B5EF4-FFF2-40B4-BE49-F238E27FC236}">
                  <a16:creationId xmlns:a16="http://schemas.microsoft.com/office/drawing/2014/main" id="{78056977-D02D-498B-8E11-08AB6EC1E8A2}"/>
                </a:ext>
              </a:extLst>
            </p:cNvPr>
            <p:cNvSpPr txBox="1"/>
            <p:nvPr/>
          </p:nvSpPr>
          <p:spPr>
            <a:xfrm>
              <a:off x="5479881" y="2567553"/>
              <a:ext cx="1568058" cy="369332"/>
            </a:xfrm>
            <a:prstGeom prst="rect">
              <a:avLst/>
            </a:prstGeom>
            <a:noFill/>
          </p:spPr>
          <p:txBody>
            <a:bodyPr wrap="none" rtlCol="0">
              <a:spAutoFit/>
            </a:bodyPr>
            <a:lstStyle/>
            <a:p>
              <a:r>
                <a:rPr lang="pt-BR" b="1" i="1" dirty="0"/>
                <a:t>C</a:t>
              </a:r>
              <a:r>
                <a:rPr lang="en-US" b="1" i="1" dirty="0"/>
                <a:t>heck status</a:t>
              </a:r>
            </a:p>
          </p:txBody>
        </p:sp>
        <p:sp>
          <p:nvSpPr>
            <p:cNvPr id="26" name="Retângulo 25">
              <a:extLst>
                <a:ext uri="{FF2B5EF4-FFF2-40B4-BE49-F238E27FC236}">
                  <a16:creationId xmlns:a16="http://schemas.microsoft.com/office/drawing/2014/main" id="{46F4D4E2-3E4E-4A7E-BEA8-7388AE1703A0}"/>
                </a:ext>
              </a:extLst>
            </p:cNvPr>
            <p:cNvSpPr/>
            <p:nvPr/>
          </p:nvSpPr>
          <p:spPr>
            <a:xfrm>
              <a:off x="4890856" y="2563008"/>
              <a:ext cx="2711303"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aixaDeTexto 28">
              <a:extLst>
                <a:ext uri="{FF2B5EF4-FFF2-40B4-BE49-F238E27FC236}">
                  <a16:creationId xmlns:a16="http://schemas.microsoft.com/office/drawing/2014/main" id="{BAAA6664-0F2F-44D1-8795-7C994B281337}"/>
                </a:ext>
              </a:extLst>
            </p:cNvPr>
            <p:cNvSpPr txBox="1"/>
            <p:nvPr/>
          </p:nvSpPr>
          <p:spPr>
            <a:xfrm>
              <a:off x="5914136" y="2130068"/>
              <a:ext cx="715260" cy="369332"/>
            </a:xfrm>
            <a:prstGeom prst="rect">
              <a:avLst/>
            </a:prstGeom>
            <a:noFill/>
          </p:spPr>
          <p:txBody>
            <a:bodyPr wrap="none" rtlCol="0">
              <a:spAutoFit/>
            </a:bodyPr>
            <a:lstStyle/>
            <a:p>
              <a:r>
                <a:rPr lang="pt-BR" dirty="0"/>
                <a:t>False</a:t>
              </a:r>
              <a:endParaRPr lang="en-US" dirty="0"/>
            </a:p>
          </p:txBody>
        </p:sp>
      </p:grpSp>
      <p:grpSp>
        <p:nvGrpSpPr>
          <p:cNvPr id="94" name="Agrupar 93">
            <a:extLst>
              <a:ext uri="{FF2B5EF4-FFF2-40B4-BE49-F238E27FC236}">
                <a16:creationId xmlns:a16="http://schemas.microsoft.com/office/drawing/2014/main" id="{BD515A12-762D-4028-A569-174EB3CC0E27}"/>
              </a:ext>
            </a:extLst>
          </p:cNvPr>
          <p:cNvGrpSpPr/>
          <p:nvPr/>
        </p:nvGrpSpPr>
        <p:grpSpPr>
          <a:xfrm>
            <a:off x="1133372" y="2017905"/>
            <a:ext cx="2522316" cy="1124911"/>
            <a:chOff x="1133372" y="2017905"/>
            <a:chExt cx="2522316" cy="1124911"/>
          </a:xfrm>
        </p:grpSpPr>
        <p:cxnSp>
          <p:nvCxnSpPr>
            <p:cNvPr id="9" name="Conector de Seta Reta 8">
              <a:extLst>
                <a:ext uri="{FF2B5EF4-FFF2-40B4-BE49-F238E27FC236}">
                  <a16:creationId xmlns:a16="http://schemas.microsoft.com/office/drawing/2014/main" id="{11305018-0601-4725-91DC-EB5470C40AC3}"/>
                </a:ext>
              </a:extLst>
            </p:cNvPr>
            <p:cNvCxnSpPr>
              <a:cxnSpLocks/>
            </p:cNvCxnSpPr>
            <p:nvPr/>
          </p:nvCxnSpPr>
          <p:spPr>
            <a:xfrm flipH="1">
              <a:off x="2965729" y="2132740"/>
              <a:ext cx="689959" cy="36666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0" name="CaixaDeTexto 29">
              <a:extLst>
                <a:ext uri="{FF2B5EF4-FFF2-40B4-BE49-F238E27FC236}">
                  <a16:creationId xmlns:a16="http://schemas.microsoft.com/office/drawing/2014/main" id="{5D4BEEE7-4449-4CDD-8B54-E67263BFA248}"/>
                </a:ext>
              </a:extLst>
            </p:cNvPr>
            <p:cNvSpPr txBox="1"/>
            <p:nvPr/>
          </p:nvSpPr>
          <p:spPr>
            <a:xfrm>
              <a:off x="2607448" y="2017905"/>
              <a:ext cx="636969" cy="369332"/>
            </a:xfrm>
            <a:prstGeom prst="rect">
              <a:avLst/>
            </a:prstGeom>
            <a:noFill/>
          </p:spPr>
          <p:txBody>
            <a:bodyPr wrap="none" rtlCol="0">
              <a:spAutoFit/>
            </a:bodyPr>
            <a:lstStyle/>
            <a:p>
              <a:r>
                <a:rPr lang="pt-BR" dirty="0" err="1"/>
                <a:t>True</a:t>
              </a:r>
              <a:endParaRPr lang="en-US" dirty="0"/>
            </a:p>
          </p:txBody>
        </p:sp>
        <p:sp>
          <p:nvSpPr>
            <p:cNvPr id="31" name="CaixaDeTexto 30">
              <a:extLst>
                <a:ext uri="{FF2B5EF4-FFF2-40B4-BE49-F238E27FC236}">
                  <a16:creationId xmlns:a16="http://schemas.microsoft.com/office/drawing/2014/main" id="{DE0C6733-504E-45B4-BD5F-F52C4ADF1766}"/>
                </a:ext>
              </a:extLst>
            </p:cNvPr>
            <p:cNvSpPr txBox="1"/>
            <p:nvPr/>
          </p:nvSpPr>
          <p:spPr>
            <a:xfrm>
              <a:off x="1344750" y="2553166"/>
              <a:ext cx="1550424" cy="369332"/>
            </a:xfrm>
            <a:prstGeom prst="rect">
              <a:avLst/>
            </a:prstGeom>
            <a:noFill/>
          </p:spPr>
          <p:txBody>
            <a:bodyPr wrap="none" rtlCol="0">
              <a:spAutoFit/>
            </a:bodyPr>
            <a:lstStyle/>
            <a:p>
              <a:pPr algn="ctr"/>
              <a:r>
                <a:rPr lang="pt-BR" dirty="0"/>
                <a:t>Go </a:t>
              </a:r>
              <a:r>
                <a:rPr lang="pt-BR" dirty="0" err="1"/>
                <a:t>to</a:t>
              </a:r>
              <a:r>
                <a:rPr lang="pt-BR" dirty="0"/>
                <a:t> </a:t>
              </a:r>
              <a:r>
                <a:rPr lang="pt-BR" dirty="0" err="1"/>
                <a:t>next</a:t>
              </a:r>
              <a:r>
                <a:rPr lang="pt-BR" dirty="0"/>
                <a:t> ID</a:t>
              </a:r>
              <a:endParaRPr lang="en-US" dirty="0"/>
            </a:p>
          </p:txBody>
        </p:sp>
        <p:sp>
          <p:nvSpPr>
            <p:cNvPr id="32" name="Elipse 31">
              <a:extLst>
                <a:ext uri="{FF2B5EF4-FFF2-40B4-BE49-F238E27FC236}">
                  <a16:creationId xmlns:a16="http://schemas.microsoft.com/office/drawing/2014/main" id="{8BEA0AAC-A840-4660-AE04-FBE00617C35C}"/>
                </a:ext>
              </a:extLst>
            </p:cNvPr>
            <p:cNvSpPr/>
            <p:nvPr/>
          </p:nvSpPr>
          <p:spPr>
            <a:xfrm>
              <a:off x="1133372" y="2323950"/>
              <a:ext cx="1993436" cy="81886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7" name="Agrupar 96">
            <a:extLst>
              <a:ext uri="{FF2B5EF4-FFF2-40B4-BE49-F238E27FC236}">
                <a16:creationId xmlns:a16="http://schemas.microsoft.com/office/drawing/2014/main" id="{FE0EE9CE-CF98-4BB2-A867-A79023183F87}"/>
              </a:ext>
            </a:extLst>
          </p:cNvPr>
          <p:cNvGrpSpPr/>
          <p:nvPr/>
        </p:nvGrpSpPr>
        <p:grpSpPr>
          <a:xfrm>
            <a:off x="1920438" y="2965761"/>
            <a:ext cx="6951155" cy="2550702"/>
            <a:chOff x="1920438" y="2965761"/>
            <a:chExt cx="6951155" cy="2550702"/>
          </a:xfrm>
        </p:grpSpPr>
        <p:sp>
          <p:nvSpPr>
            <p:cNvPr id="48" name="Retângulo: Cantos Arredondados 47">
              <a:extLst>
                <a:ext uri="{FF2B5EF4-FFF2-40B4-BE49-F238E27FC236}">
                  <a16:creationId xmlns:a16="http://schemas.microsoft.com/office/drawing/2014/main" id="{FAC2B991-A0AF-4533-84C1-0B4A38934F6A}"/>
                </a:ext>
              </a:extLst>
            </p:cNvPr>
            <p:cNvSpPr/>
            <p:nvPr/>
          </p:nvSpPr>
          <p:spPr>
            <a:xfrm>
              <a:off x="1920438" y="4939470"/>
              <a:ext cx="2097837" cy="576993"/>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CaixaDeTexto 48">
              <a:extLst>
                <a:ext uri="{FF2B5EF4-FFF2-40B4-BE49-F238E27FC236}">
                  <a16:creationId xmlns:a16="http://schemas.microsoft.com/office/drawing/2014/main" id="{D76AA0B2-2BB1-4574-B9B6-23523A3EC492}"/>
                </a:ext>
              </a:extLst>
            </p:cNvPr>
            <p:cNvSpPr txBox="1"/>
            <p:nvPr/>
          </p:nvSpPr>
          <p:spPr>
            <a:xfrm>
              <a:off x="1960366" y="5032296"/>
              <a:ext cx="2117887" cy="369332"/>
            </a:xfrm>
            <a:prstGeom prst="rect">
              <a:avLst/>
            </a:prstGeom>
            <a:noFill/>
          </p:spPr>
          <p:txBody>
            <a:bodyPr wrap="none" rtlCol="0">
              <a:spAutoFit/>
            </a:bodyPr>
            <a:lstStyle/>
            <a:p>
              <a:r>
                <a:rPr lang="en-US" b="1" i="1" dirty="0"/>
                <a:t>Restart container</a:t>
              </a:r>
            </a:p>
          </p:txBody>
        </p:sp>
        <p:cxnSp>
          <p:nvCxnSpPr>
            <p:cNvPr id="36" name="Conector de Seta Reta 35">
              <a:extLst>
                <a:ext uri="{FF2B5EF4-FFF2-40B4-BE49-F238E27FC236}">
                  <a16:creationId xmlns:a16="http://schemas.microsoft.com/office/drawing/2014/main" id="{EB44499D-6660-4E10-B0DA-3E3D6AECF228}"/>
                </a:ext>
              </a:extLst>
            </p:cNvPr>
            <p:cNvCxnSpPr>
              <a:cxnSpLocks/>
            </p:cNvCxnSpPr>
            <p:nvPr/>
          </p:nvCxnSpPr>
          <p:spPr>
            <a:xfrm>
              <a:off x="7317327" y="2965761"/>
              <a:ext cx="573077" cy="88048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7" name="CaixaDeTexto 36">
              <a:extLst>
                <a:ext uri="{FF2B5EF4-FFF2-40B4-BE49-F238E27FC236}">
                  <a16:creationId xmlns:a16="http://schemas.microsoft.com/office/drawing/2014/main" id="{0BB3A282-6C90-4C01-82AF-78854DE65810}"/>
                </a:ext>
              </a:extLst>
            </p:cNvPr>
            <p:cNvSpPr txBox="1"/>
            <p:nvPr/>
          </p:nvSpPr>
          <p:spPr>
            <a:xfrm>
              <a:off x="7881299" y="3846250"/>
              <a:ext cx="562975" cy="338554"/>
            </a:xfrm>
            <a:prstGeom prst="rect">
              <a:avLst/>
            </a:prstGeom>
            <a:noFill/>
          </p:spPr>
          <p:txBody>
            <a:bodyPr wrap="none" rtlCol="0">
              <a:spAutoFit/>
            </a:bodyPr>
            <a:lstStyle/>
            <a:p>
              <a:r>
                <a:rPr lang="pt-BR" sz="1600" dirty="0" err="1"/>
                <a:t>Ping</a:t>
              </a:r>
              <a:endParaRPr lang="en-US" sz="1600" dirty="0"/>
            </a:p>
          </p:txBody>
        </p:sp>
        <p:sp>
          <p:nvSpPr>
            <p:cNvPr id="38" name="Retângulo 37">
              <a:extLst>
                <a:ext uri="{FF2B5EF4-FFF2-40B4-BE49-F238E27FC236}">
                  <a16:creationId xmlns:a16="http://schemas.microsoft.com/office/drawing/2014/main" id="{E8272A8F-D645-4651-A834-38BFE48DA52B}"/>
                </a:ext>
              </a:extLst>
            </p:cNvPr>
            <p:cNvSpPr/>
            <p:nvPr/>
          </p:nvSpPr>
          <p:spPr>
            <a:xfrm>
              <a:off x="7420015" y="3838661"/>
              <a:ext cx="1451578"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aixaDeTexto 38">
              <a:extLst>
                <a:ext uri="{FF2B5EF4-FFF2-40B4-BE49-F238E27FC236}">
                  <a16:creationId xmlns:a16="http://schemas.microsoft.com/office/drawing/2014/main" id="{1E556FBC-9018-46EF-A50D-CBD0F3A26C8A}"/>
                </a:ext>
              </a:extLst>
            </p:cNvPr>
            <p:cNvSpPr txBox="1"/>
            <p:nvPr/>
          </p:nvSpPr>
          <p:spPr>
            <a:xfrm>
              <a:off x="7480496" y="3074281"/>
              <a:ext cx="1205779" cy="369332"/>
            </a:xfrm>
            <a:prstGeom prst="rect">
              <a:avLst/>
            </a:prstGeom>
            <a:noFill/>
          </p:spPr>
          <p:txBody>
            <a:bodyPr wrap="none" rtlCol="0">
              <a:spAutoFit/>
            </a:bodyPr>
            <a:lstStyle/>
            <a:p>
              <a:r>
                <a:rPr lang="pt-BR" dirty="0"/>
                <a:t>“running”</a:t>
              </a:r>
              <a:endParaRPr lang="en-US" dirty="0"/>
            </a:p>
          </p:txBody>
        </p:sp>
        <p:sp>
          <p:nvSpPr>
            <p:cNvPr id="40" name="CaixaDeTexto 39">
              <a:extLst>
                <a:ext uri="{FF2B5EF4-FFF2-40B4-BE49-F238E27FC236}">
                  <a16:creationId xmlns:a16="http://schemas.microsoft.com/office/drawing/2014/main" id="{BBC5F296-06DC-4225-9B31-8F2D36654A9D}"/>
                </a:ext>
              </a:extLst>
            </p:cNvPr>
            <p:cNvSpPr txBox="1"/>
            <p:nvPr/>
          </p:nvSpPr>
          <p:spPr>
            <a:xfrm>
              <a:off x="3862682" y="3041286"/>
              <a:ext cx="1082348" cy="369332"/>
            </a:xfrm>
            <a:prstGeom prst="rect">
              <a:avLst/>
            </a:prstGeom>
            <a:noFill/>
          </p:spPr>
          <p:txBody>
            <a:bodyPr wrap="none" rtlCol="0">
              <a:spAutoFit/>
            </a:bodyPr>
            <a:lstStyle/>
            <a:p>
              <a:r>
                <a:rPr lang="pt-BR" dirty="0"/>
                <a:t>“</a:t>
              </a:r>
              <a:r>
                <a:rPr lang="pt-BR" dirty="0" err="1"/>
                <a:t>exited</a:t>
              </a:r>
              <a:r>
                <a:rPr lang="pt-BR" dirty="0"/>
                <a:t>”</a:t>
              </a:r>
              <a:endParaRPr lang="en-US" dirty="0"/>
            </a:p>
          </p:txBody>
        </p:sp>
        <p:cxnSp>
          <p:nvCxnSpPr>
            <p:cNvPr id="41" name="Conector de Seta Reta 40">
              <a:extLst>
                <a:ext uri="{FF2B5EF4-FFF2-40B4-BE49-F238E27FC236}">
                  <a16:creationId xmlns:a16="http://schemas.microsoft.com/office/drawing/2014/main" id="{C4E2D180-42E7-4C01-B77F-761227C406A0}"/>
                </a:ext>
              </a:extLst>
            </p:cNvPr>
            <p:cNvCxnSpPr>
              <a:cxnSpLocks/>
            </p:cNvCxnSpPr>
            <p:nvPr/>
          </p:nvCxnSpPr>
          <p:spPr>
            <a:xfrm flipH="1">
              <a:off x="4842912" y="2976878"/>
              <a:ext cx="338159" cy="86937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3" name="CaixaDeTexto 42">
              <a:extLst>
                <a:ext uri="{FF2B5EF4-FFF2-40B4-BE49-F238E27FC236}">
                  <a16:creationId xmlns:a16="http://schemas.microsoft.com/office/drawing/2014/main" id="{FC758570-CE0D-4640-BE98-15F7A2961A3C}"/>
                </a:ext>
              </a:extLst>
            </p:cNvPr>
            <p:cNvSpPr txBox="1"/>
            <p:nvPr/>
          </p:nvSpPr>
          <p:spPr>
            <a:xfrm>
              <a:off x="3063770" y="3862761"/>
              <a:ext cx="2303836" cy="338554"/>
            </a:xfrm>
            <a:prstGeom prst="rect">
              <a:avLst/>
            </a:prstGeom>
            <a:noFill/>
          </p:spPr>
          <p:txBody>
            <a:bodyPr wrap="none" rtlCol="0">
              <a:spAutoFit/>
            </a:bodyPr>
            <a:lstStyle/>
            <a:p>
              <a:r>
                <a:rPr lang="en-US" sz="1600" dirty="0"/>
                <a:t>Is container restarting?</a:t>
              </a:r>
            </a:p>
          </p:txBody>
        </p:sp>
        <p:sp>
          <p:nvSpPr>
            <p:cNvPr id="44" name="Retângulo 43">
              <a:extLst>
                <a:ext uri="{FF2B5EF4-FFF2-40B4-BE49-F238E27FC236}">
                  <a16:creationId xmlns:a16="http://schemas.microsoft.com/office/drawing/2014/main" id="{83F8CE1F-E3FC-4F2E-A1C9-C7006B06291A}"/>
                </a:ext>
              </a:extLst>
            </p:cNvPr>
            <p:cNvSpPr/>
            <p:nvPr/>
          </p:nvSpPr>
          <p:spPr>
            <a:xfrm>
              <a:off x="3043750" y="3835133"/>
              <a:ext cx="2303836"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Conector de Seta Reta 49">
              <a:extLst>
                <a:ext uri="{FF2B5EF4-FFF2-40B4-BE49-F238E27FC236}">
                  <a16:creationId xmlns:a16="http://schemas.microsoft.com/office/drawing/2014/main" id="{510D85A5-AFD6-47CA-B3CD-68F4B3FC2E48}"/>
                </a:ext>
              </a:extLst>
            </p:cNvPr>
            <p:cNvCxnSpPr>
              <a:cxnSpLocks/>
              <a:stCxn id="38" idx="1"/>
              <a:endCxn id="44" idx="3"/>
            </p:cNvCxnSpPr>
            <p:nvPr/>
          </p:nvCxnSpPr>
          <p:spPr>
            <a:xfrm flipH="1" flipV="1">
              <a:off x="5347586" y="4042468"/>
              <a:ext cx="2072429" cy="352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56" name="CaixaDeTexto 55">
              <a:extLst>
                <a:ext uri="{FF2B5EF4-FFF2-40B4-BE49-F238E27FC236}">
                  <a16:creationId xmlns:a16="http://schemas.microsoft.com/office/drawing/2014/main" id="{2F7C424E-ED38-4048-967E-AD6D4D005841}"/>
                </a:ext>
              </a:extLst>
            </p:cNvPr>
            <p:cNvSpPr txBox="1"/>
            <p:nvPr/>
          </p:nvSpPr>
          <p:spPr>
            <a:xfrm>
              <a:off x="5865697" y="4059907"/>
              <a:ext cx="1200970" cy="646331"/>
            </a:xfrm>
            <a:prstGeom prst="rect">
              <a:avLst/>
            </a:prstGeom>
            <a:noFill/>
          </p:spPr>
          <p:txBody>
            <a:bodyPr wrap="none" rtlCol="0">
              <a:spAutoFit/>
            </a:bodyPr>
            <a:lstStyle/>
            <a:p>
              <a:r>
                <a:rPr lang="en-US" dirty="0"/>
                <a:t>Threshold</a:t>
              </a:r>
            </a:p>
            <a:p>
              <a:r>
                <a:rPr lang="en-US" dirty="0"/>
                <a:t>exceeded</a:t>
              </a:r>
            </a:p>
          </p:txBody>
        </p:sp>
        <p:cxnSp>
          <p:nvCxnSpPr>
            <p:cNvPr id="68" name="Conector de Seta Reta 67">
              <a:extLst>
                <a:ext uri="{FF2B5EF4-FFF2-40B4-BE49-F238E27FC236}">
                  <a16:creationId xmlns:a16="http://schemas.microsoft.com/office/drawing/2014/main" id="{60F41BC4-357C-430C-B9AC-BFDA17818DEB}"/>
                </a:ext>
              </a:extLst>
            </p:cNvPr>
            <p:cNvCxnSpPr>
              <a:cxnSpLocks/>
            </p:cNvCxnSpPr>
            <p:nvPr/>
          </p:nvCxnSpPr>
          <p:spPr>
            <a:xfrm flipH="1">
              <a:off x="3572540" y="4264084"/>
              <a:ext cx="420867" cy="67538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2" name="CaixaDeTexto 71">
              <a:extLst>
                <a:ext uri="{FF2B5EF4-FFF2-40B4-BE49-F238E27FC236}">
                  <a16:creationId xmlns:a16="http://schemas.microsoft.com/office/drawing/2014/main" id="{1DA90F61-3928-4634-833F-146FA8E773ED}"/>
                </a:ext>
              </a:extLst>
            </p:cNvPr>
            <p:cNvSpPr txBox="1"/>
            <p:nvPr/>
          </p:nvSpPr>
          <p:spPr>
            <a:xfrm>
              <a:off x="3783025" y="4441022"/>
              <a:ext cx="715260" cy="369332"/>
            </a:xfrm>
            <a:prstGeom prst="rect">
              <a:avLst/>
            </a:prstGeom>
            <a:noFill/>
          </p:spPr>
          <p:txBody>
            <a:bodyPr wrap="none" rtlCol="0">
              <a:spAutoFit/>
            </a:bodyPr>
            <a:lstStyle/>
            <a:p>
              <a:r>
                <a:rPr lang="pt-BR" dirty="0"/>
                <a:t>False</a:t>
              </a:r>
              <a:endParaRPr lang="en-US" dirty="0"/>
            </a:p>
          </p:txBody>
        </p:sp>
      </p:grpSp>
      <p:grpSp>
        <p:nvGrpSpPr>
          <p:cNvPr id="98" name="Agrupar 97">
            <a:extLst>
              <a:ext uri="{FF2B5EF4-FFF2-40B4-BE49-F238E27FC236}">
                <a16:creationId xmlns:a16="http://schemas.microsoft.com/office/drawing/2014/main" id="{F27D212E-0330-4A6E-AD1A-A58B883C525D}"/>
              </a:ext>
            </a:extLst>
          </p:cNvPr>
          <p:cNvGrpSpPr/>
          <p:nvPr/>
        </p:nvGrpSpPr>
        <p:grpSpPr>
          <a:xfrm>
            <a:off x="3579359" y="4253331"/>
            <a:ext cx="5603247" cy="2410037"/>
            <a:chOff x="3579359" y="4253331"/>
            <a:chExt cx="5603247" cy="2410037"/>
          </a:xfrm>
        </p:grpSpPr>
        <p:sp>
          <p:nvSpPr>
            <p:cNvPr id="45" name="CaixaDeTexto 44">
              <a:extLst>
                <a:ext uri="{FF2B5EF4-FFF2-40B4-BE49-F238E27FC236}">
                  <a16:creationId xmlns:a16="http://schemas.microsoft.com/office/drawing/2014/main" id="{7BCA58D9-2085-4EC3-91DC-3DB1B88D844D}"/>
                </a:ext>
              </a:extLst>
            </p:cNvPr>
            <p:cNvSpPr txBox="1"/>
            <p:nvPr/>
          </p:nvSpPr>
          <p:spPr>
            <a:xfrm>
              <a:off x="4501189" y="5890878"/>
              <a:ext cx="2222083" cy="646331"/>
            </a:xfrm>
            <a:prstGeom prst="rect">
              <a:avLst/>
            </a:prstGeom>
            <a:noFill/>
          </p:spPr>
          <p:txBody>
            <a:bodyPr wrap="none" rtlCol="0">
              <a:spAutoFit/>
            </a:bodyPr>
            <a:lstStyle/>
            <a:p>
              <a:pPr algn="ctr"/>
              <a:r>
                <a:rPr lang="pt-BR" dirty="0" err="1"/>
                <a:t>Save</a:t>
              </a:r>
              <a:r>
                <a:rPr lang="pt-BR" dirty="0"/>
                <a:t> </a:t>
              </a:r>
              <a:r>
                <a:rPr lang="pt-BR" dirty="0" err="1"/>
                <a:t>monitoring</a:t>
              </a:r>
              <a:r>
                <a:rPr lang="pt-BR" dirty="0"/>
                <a:t> log</a:t>
              </a:r>
            </a:p>
            <a:p>
              <a:pPr algn="ctr"/>
              <a:r>
                <a:rPr lang="pt-BR" dirty="0"/>
                <a:t>Go </a:t>
              </a:r>
              <a:r>
                <a:rPr lang="pt-BR" dirty="0" err="1"/>
                <a:t>to</a:t>
              </a:r>
              <a:r>
                <a:rPr lang="pt-BR" dirty="0"/>
                <a:t> </a:t>
              </a:r>
              <a:r>
                <a:rPr lang="pt-BR" dirty="0" err="1"/>
                <a:t>next</a:t>
              </a:r>
              <a:r>
                <a:rPr lang="pt-BR" dirty="0"/>
                <a:t> ID</a:t>
              </a:r>
              <a:endParaRPr lang="en-US" dirty="0"/>
            </a:p>
          </p:txBody>
        </p:sp>
        <p:sp>
          <p:nvSpPr>
            <p:cNvPr id="46" name="Elipse 45">
              <a:extLst>
                <a:ext uri="{FF2B5EF4-FFF2-40B4-BE49-F238E27FC236}">
                  <a16:creationId xmlns:a16="http://schemas.microsoft.com/office/drawing/2014/main" id="{E4113F45-1EC5-4C52-AEA8-E36E46B60C07}"/>
                </a:ext>
              </a:extLst>
            </p:cNvPr>
            <p:cNvSpPr/>
            <p:nvPr/>
          </p:nvSpPr>
          <p:spPr>
            <a:xfrm>
              <a:off x="4373308" y="5732031"/>
              <a:ext cx="2530193" cy="93133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Conector de Seta Reta 63">
              <a:extLst>
                <a:ext uri="{FF2B5EF4-FFF2-40B4-BE49-F238E27FC236}">
                  <a16:creationId xmlns:a16="http://schemas.microsoft.com/office/drawing/2014/main" id="{64F6E7AF-AEA5-46E3-A96D-5B1C60E5D7E9}"/>
                </a:ext>
              </a:extLst>
            </p:cNvPr>
            <p:cNvCxnSpPr>
              <a:cxnSpLocks/>
              <a:stCxn id="38" idx="2"/>
            </p:cNvCxnSpPr>
            <p:nvPr/>
          </p:nvCxnSpPr>
          <p:spPr>
            <a:xfrm flipH="1">
              <a:off x="6777134" y="4253331"/>
              <a:ext cx="1368670" cy="16833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3" name="Conector de Seta Reta 72">
              <a:extLst>
                <a:ext uri="{FF2B5EF4-FFF2-40B4-BE49-F238E27FC236}">
                  <a16:creationId xmlns:a16="http://schemas.microsoft.com/office/drawing/2014/main" id="{05BAAEB9-29CB-49A6-A97C-28798E503080}"/>
                </a:ext>
              </a:extLst>
            </p:cNvPr>
            <p:cNvCxnSpPr>
              <a:cxnSpLocks/>
            </p:cNvCxnSpPr>
            <p:nvPr/>
          </p:nvCxnSpPr>
          <p:spPr>
            <a:xfrm>
              <a:off x="3579359" y="5530744"/>
              <a:ext cx="854385" cy="4944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81" name="CaixaDeTexto 80">
              <a:extLst>
                <a:ext uri="{FF2B5EF4-FFF2-40B4-BE49-F238E27FC236}">
                  <a16:creationId xmlns:a16="http://schemas.microsoft.com/office/drawing/2014/main" id="{60AE27FC-984A-4FDF-88B0-ADBB3A09C75F}"/>
                </a:ext>
              </a:extLst>
            </p:cNvPr>
            <p:cNvSpPr txBox="1"/>
            <p:nvPr/>
          </p:nvSpPr>
          <p:spPr>
            <a:xfrm>
              <a:off x="7630578" y="4795388"/>
              <a:ext cx="1552028" cy="369332"/>
            </a:xfrm>
            <a:prstGeom prst="rect">
              <a:avLst/>
            </a:prstGeom>
            <a:noFill/>
          </p:spPr>
          <p:txBody>
            <a:bodyPr wrap="none" rtlCol="0">
              <a:spAutoFit/>
            </a:bodyPr>
            <a:lstStyle/>
            <a:p>
              <a:r>
                <a:rPr lang="pt-BR" dirty="0"/>
                <a:t>Container OK</a:t>
              </a:r>
              <a:endParaRPr lang="en-US" dirty="0"/>
            </a:p>
          </p:txBody>
        </p:sp>
      </p:grpSp>
      <p:grpSp>
        <p:nvGrpSpPr>
          <p:cNvPr id="104" name="Agrupar 103">
            <a:extLst>
              <a:ext uri="{FF2B5EF4-FFF2-40B4-BE49-F238E27FC236}">
                <a16:creationId xmlns:a16="http://schemas.microsoft.com/office/drawing/2014/main" id="{480E1794-5BE2-45D0-ADAF-C70A1EA5321C}"/>
              </a:ext>
            </a:extLst>
          </p:cNvPr>
          <p:cNvGrpSpPr/>
          <p:nvPr/>
        </p:nvGrpSpPr>
        <p:grpSpPr>
          <a:xfrm>
            <a:off x="7630578" y="725395"/>
            <a:ext cx="3794298" cy="1559193"/>
            <a:chOff x="7630578" y="725395"/>
            <a:chExt cx="3794298" cy="1559193"/>
          </a:xfrm>
        </p:grpSpPr>
        <p:sp>
          <p:nvSpPr>
            <p:cNvPr id="103" name="Retângulo: Cantos Arredondados 102">
              <a:extLst>
                <a:ext uri="{FF2B5EF4-FFF2-40B4-BE49-F238E27FC236}">
                  <a16:creationId xmlns:a16="http://schemas.microsoft.com/office/drawing/2014/main" id="{354BB503-1129-40D0-B331-5A32B9CBA5DB}"/>
                </a:ext>
              </a:extLst>
            </p:cNvPr>
            <p:cNvSpPr/>
            <p:nvPr/>
          </p:nvSpPr>
          <p:spPr>
            <a:xfrm>
              <a:off x="7630578" y="725395"/>
              <a:ext cx="3794298" cy="15591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CaixaDeTexto 99">
              <a:extLst>
                <a:ext uri="{FF2B5EF4-FFF2-40B4-BE49-F238E27FC236}">
                  <a16:creationId xmlns:a16="http://schemas.microsoft.com/office/drawing/2014/main" id="{B2F1EEC8-4FF2-4158-807B-E99967C33F29}"/>
                </a:ext>
              </a:extLst>
            </p:cNvPr>
            <p:cNvSpPr txBox="1"/>
            <p:nvPr/>
          </p:nvSpPr>
          <p:spPr>
            <a:xfrm>
              <a:off x="7815917" y="898570"/>
              <a:ext cx="3419021" cy="1200329"/>
            </a:xfrm>
            <a:prstGeom prst="rect">
              <a:avLst/>
            </a:prstGeom>
            <a:noFill/>
          </p:spPr>
          <p:txBody>
            <a:bodyPr wrap="square" rtlCol="0">
              <a:spAutoFit/>
            </a:bodyPr>
            <a:lstStyle/>
            <a:p>
              <a:pPr algn="just"/>
              <a:r>
                <a:rPr lang="en-US">
                  <a:solidFill>
                    <a:schemeClr val="bg1"/>
                  </a:solidFill>
                </a:rPr>
                <a:t>After the monitoring process, the Manager sends and update to the Controller if any container was restarted</a:t>
              </a:r>
            </a:p>
          </p:txBody>
        </p:sp>
      </p:grpSp>
      <p:sp>
        <p:nvSpPr>
          <p:cNvPr id="105" name="CaixaDeTexto 104">
            <a:extLst>
              <a:ext uri="{FF2B5EF4-FFF2-40B4-BE49-F238E27FC236}">
                <a16:creationId xmlns:a16="http://schemas.microsoft.com/office/drawing/2014/main" id="{61BF328B-156A-4F64-9B2A-D4D7CC28C901}"/>
              </a:ext>
            </a:extLst>
          </p:cNvPr>
          <p:cNvSpPr txBox="1"/>
          <p:nvPr/>
        </p:nvSpPr>
        <p:spPr>
          <a:xfrm>
            <a:off x="3131798" y="405575"/>
            <a:ext cx="4083311" cy="369332"/>
          </a:xfrm>
          <a:prstGeom prst="rect">
            <a:avLst/>
          </a:prstGeom>
          <a:noFill/>
        </p:spPr>
        <p:txBody>
          <a:bodyPr wrap="square" rtlCol="0">
            <a:spAutoFit/>
          </a:bodyPr>
          <a:lstStyle/>
          <a:p>
            <a:pPr algn="ctr"/>
            <a:r>
              <a:rPr lang="en-US" dirty="0"/>
              <a:t>Manager monitoring Algorithm</a:t>
            </a:r>
          </a:p>
        </p:txBody>
      </p:sp>
    </p:spTree>
    <p:extLst>
      <p:ext uri="{BB962C8B-B14F-4D97-AF65-F5344CB8AC3E}">
        <p14:creationId xmlns:p14="http://schemas.microsoft.com/office/powerpoint/2010/main" val="2046157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4"/>
                                        </p:tgtEl>
                                        <p:attrNameLst>
                                          <p:attrName>style.visibility</p:attrName>
                                        </p:attrNameLst>
                                      </p:cBhvr>
                                      <p:to>
                                        <p:strVal val="visible"/>
                                      </p:to>
                                    </p:set>
                                    <p:anim calcmode="lin" valueType="num">
                                      <p:cBhvr additive="base">
                                        <p:cTn id="11" dur="500" fill="hold"/>
                                        <p:tgtEl>
                                          <p:spTgt spid="94"/>
                                        </p:tgtEl>
                                        <p:attrNameLst>
                                          <p:attrName>ppt_x</p:attrName>
                                        </p:attrNameLst>
                                      </p:cBhvr>
                                      <p:tavLst>
                                        <p:tav tm="0">
                                          <p:val>
                                            <p:strVal val="#ppt_x"/>
                                          </p:val>
                                        </p:tav>
                                        <p:tav tm="100000">
                                          <p:val>
                                            <p:strVal val="#ppt_x"/>
                                          </p:val>
                                        </p:tav>
                                      </p:tavLst>
                                    </p:anim>
                                    <p:anim calcmode="lin" valueType="num">
                                      <p:cBhvr additive="base">
                                        <p:cTn id="12" dur="500" fill="hold"/>
                                        <p:tgtEl>
                                          <p:spTgt spid="9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95"/>
                                        </p:tgtEl>
                                        <p:attrNameLst>
                                          <p:attrName>style.visibility</p:attrName>
                                        </p:attrNameLst>
                                      </p:cBhvr>
                                      <p:to>
                                        <p:strVal val="visible"/>
                                      </p:to>
                                    </p:set>
                                    <p:anim calcmode="lin" valueType="num">
                                      <p:cBhvr additive="base">
                                        <p:cTn id="17" dur="500" fill="hold"/>
                                        <p:tgtEl>
                                          <p:spTgt spid="95"/>
                                        </p:tgtEl>
                                        <p:attrNameLst>
                                          <p:attrName>ppt_x</p:attrName>
                                        </p:attrNameLst>
                                      </p:cBhvr>
                                      <p:tavLst>
                                        <p:tav tm="0">
                                          <p:val>
                                            <p:strVal val="#ppt_x"/>
                                          </p:val>
                                        </p:tav>
                                        <p:tav tm="100000">
                                          <p:val>
                                            <p:strVal val="#ppt_x"/>
                                          </p:val>
                                        </p:tav>
                                      </p:tavLst>
                                    </p:anim>
                                    <p:anim calcmode="lin" valueType="num">
                                      <p:cBhvr additive="base">
                                        <p:cTn id="18" dur="500" fill="hold"/>
                                        <p:tgtEl>
                                          <p:spTgt spid="9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97"/>
                                        </p:tgtEl>
                                        <p:attrNameLst>
                                          <p:attrName>style.visibility</p:attrName>
                                        </p:attrNameLst>
                                      </p:cBhvr>
                                      <p:to>
                                        <p:strVal val="visible"/>
                                      </p:to>
                                    </p:set>
                                    <p:anim calcmode="lin" valueType="num">
                                      <p:cBhvr additive="base">
                                        <p:cTn id="23" dur="500" fill="hold"/>
                                        <p:tgtEl>
                                          <p:spTgt spid="97"/>
                                        </p:tgtEl>
                                        <p:attrNameLst>
                                          <p:attrName>ppt_x</p:attrName>
                                        </p:attrNameLst>
                                      </p:cBhvr>
                                      <p:tavLst>
                                        <p:tav tm="0">
                                          <p:val>
                                            <p:strVal val="#ppt_x"/>
                                          </p:val>
                                        </p:tav>
                                        <p:tav tm="100000">
                                          <p:val>
                                            <p:strVal val="#ppt_x"/>
                                          </p:val>
                                        </p:tav>
                                      </p:tavLst>
                                    </p:anim>
                                    <p:anim calcmode="lin" valueType="num">
                                      <p:cBhvr additive="base">
                                        <p:cTn id="24" dur="500" fill="hold"/>
                                        <p:tgtEl>
                                          <p:spTgt spid="97"/>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98"/>
                                        </p:tgtEl>
                                        <p:attrNameLst>
                                          <p:attrName>style.visibility</p:attrName>
                                        </p:attrNameLst>
                                      </p:cBhvr>
                                      <p:to>
                                        <p:strVal val="visible"/>
                                      </p:to>
                                    </p:set>
                                    <p:anim calcmode="lin" valueType="num">
                                      <p:cBhvr additive="base">
                                        <p:cTn id="29" dur="500" fill="hold"/>
                                        <p:tgtEl>
                                          <p:spTgt spid="98"/>
                                        </p:tgtEl>
                                        <p:attrNameLst>
                                          <p:attrName>ppt_x</p:attrName>
                                        </p:attrNameLst>
                                      </p:cBhvr>
                                      <p:tavLst>
                                        <p:tav tm="0">
                                          <p:val>
                                            <p:strVal val="#ppt_x"/>
                                          </p:val>
                                        </p:tav>
                                        <p:tav tm="100000">
                                          <p:val>
                                            <p:strVal val="#ppt_x"/>
                                          </p:val>
                                        </p:tav>
                                      </p:tavLst>
                                    </p:anim>
                                    <p:anim calcmode="lin" valueType="num">
                                      <p:cBhvr additive="base">
                                        <p:cTn id="30" dur="500" fill="hold"/>
                                        <p:tgtEl>
                                          <p:spTgt spid="98"/>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4"/>
                                        </p:tgtEl>
                                        <p:attrNameLst>
                                          <p:attrName>style.visibility</p:attrName>
                                        </p:attrNameLst>
                                      </p:cBhvr>
                                      <p:to>
                                        <p:strVal val="visible"/>
                                      </p:to>
                                    </p:set>
                                    <p:animEffect transition="in" filter="fade">
                                      <p:cBhvr>
                                        <p:cTn id="35"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212639" y="0"/>
            <a:ext cx="8596668" cy="1320800"/>
          </a:xfrm>
        </p:spPr>
        <p:txBody>
          <a:bodyPr>
            <a:normAutofit/>
          </a:bodyPr>
          <a:lstStyle/>
          <a:p>
            <a:r>
              <a:rPr lang="pt-BR" dirty="0"/>
              <a:t>The </a:t>
            </a:r>
            <a:r>
              <a:rPr lang="pt-BR" dirty="0" err="1"/>
              <a:t>Controller</a:t>
            </a:r>
            <a:r>
              <a:rPr lang="pt-BR" dirty="0"/>
              <a:t> </a:t>
            </a:r>
            <a:r>
              <a:rPr lang="pt-BR" dirty="0" err="1"/>
              <a:t>submodule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994350" y="880447"/>
            <a:ext cx="5665730" cy="120032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For the overall supervision of the platform, the Controller submodule was developed to manage the information exchange in the HMS</a:t>
            </a:r>
          </a:p>
        </p:txBody>
      </p:sp>
      <p:pic>
        <p:nvPicPr>
          <p:cNvPr id="7" name="Espaço Reservado para Conteúdo 6" descr="Diagrama&#10;&#10;Descrição gerada automaticamente">
            <a:extLst>
              <a:ext uri="{FF2B5EF4-FFF2-40B4-BE49-F238E27FC236}">
                <a16:creationId xmlns:a16="http://schemas.microsoft.com/office/drawing/2014/main" id="{D5BE89AB-FF41-4C94-9925-0D619886C522}"/>
              </a:ext>
            </a:extLst>
          </p:cNvPr>
          <p:cNvPicPr>
            <a:picLocks noGrp="1" noChangeAspect="1"/>
          </p:cNvPicPr>
          <p:nvPr>
            <p:ph idx="1"/>
          </p:nvPr>
        </p:nvPicPr>
        <p:blipFill>
          <a:blip r:embed="rId2"/>
          <a:stretch>
            <a:fillRect/>
          </a:stretch>
        </p:blipFill>
        <p:spPr>
          <a:xfrm>
            <a:off x="6897079" y="0"/>
            <a:ext cx="4579690" cy="6858000"/>
          </a:xfrm>
        </p:spPr>
      </p:pic>
      <p:grpSp>
        <p:nvGrpSpPr>
          <p:cNvPr id="34" name="Agrupar 33">
            <a:extLst>
              <a:ext uri="{FF2B5EF4-FFF2-40B4-BE49-F238E27FC236}">
                <a16:creationId xmlns:a16="http://schemas.microsoft.com/office/drawing/2014/main" id="{29FDBC92-C44C-4E2D-813B-17C19C56EE10}"/>
              </a:ext>
            </a:extLst>
          </p:cNvPr>
          <p:cNvGrpSpPr/>
          <p:nvPr/>
        </p:nvGrpSpPr>
        <p:grpSpPr>
          <a:xfrm>
            <a:off x="1431404" y="1281706"/>
            <a:ext cx="5877082" cy="1365454"/>
            <a:chOff x="1431404" y="1281706"/>
            <a:chExt cx="5877082" cy="1365454"/>
          </a:xfrm>
        </p:grpSpPr>
        <p:sp>
          <p:nvSpPr>
            <p:cNvPr id="16" name="Retângulo: Cantos Arredondados 15">
              <a:extLst>
                <a:ext uri="{FF2B5EF4-FFF2-40B4-BE49-F238E27FC236}">
                  <a16:creationId xmlns:a16="http://schemas.microsoft.com/office/drawing/2014/main" id="{798515DE-A8D8-48CB-84A4-78765EFBAE29}"/>
                </a:ext>
              </a:extLst>
            </p:cNvPr>
            <p:cNvSpPr/>
            <p:nvPr/>
          </p:nvSpPr>
          <p:spPr>
            <a:xfrm>
              <a:off x="1491003" y="2213495"/>
              <a:ext cx="4315717"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aixaDeTexto 12">
              <a:extLst>
                <a:ext uri="{FF2B5EF4-FFF2-40B4-BE49-F238E27FC236}">
                  <a16:creationId xmlns:a16="http://schemas.microsoft.com/office/drawing/2014/main" id="{730517D8-031E-4EB0-9314-6C93B4A18F7A}"/>
                </a:ext>
              </a:extLst>
            </p:cNvPr>
            <p:cNvSpPr txBox="1"/>
            <p:nvPr/>
          </p:nvSpPr>
          <p:spPr>
            <a:xfrm>
              <a:off x="1431404" y="2241051"/>
              <a:ext cx="4312153" cy="338554"/>
            </a:xfrm>
            <a:prstGeom prst="rect">
              <a:avLst/>
            </a:prstGeom>
            <a:noFill/>
          </p:spPr>
          <p:txBody>
            <a:bodyPr wrap="square" rtlCol="0">
              <a:spAutoFit/>
            </a:bodyPr>
            <a:lstStyle/>
            <a:p>
              <a:pPr algn="ctr"/>
              <a:r>
                <a:rPr lang="en-US" sz="1600" dirty="0"/>
                <a:t>Updates will be sent by the Managers</a:t>
              </a:r>
            </a:p>
          </p:txBody>
        </p:sp>
        <p:cxnSp>
          <p:nvCxnSpPr>
            <p:cNvPr id="21" name="Conector de Seta Reta 20">
              <a:extLst>
                <a:ext uri="{FF2B5EF4-FFF2-40B4-BE49-F238E27FC236}">
                  <a16:creationId xmlns:a16="http://schemas.microsoft.com/office/drawing/2014/main" id="{07358A88-4B1F-4FD3-8E02-F7BFD91990D4}"/>
                </a:ext>
              </a:extLst>
            </p:cNvPr>
            <p:cNvCxnSpPr>
              <a:cxnSpLocks/>
              <a:stCxn id="16" idx="3"/>
            </p:cNvCxnSpPr>
            <p:nvPr/>
          </p:nvCxnSpPr>
          <p:spPr>
            <a:xfrm flipV="1">
              <a:off x="5806720" y="1281706"/>
              <a:ext cx="1501766" cy="11486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Agrupar 34">
            <a:extLst>
              <a:ext uri="{FF2B5EF4-FFF2-40B4-BE49-F238E27FC236}">
                <a16:creationId xmlns:a16="http://schemas.microsoft.com/office/drawing/2014/main" id="{D99B083B-7CEA-44B1-A461-91F97AF85C55}"/>
              </a:ext>
            </a:extLst>
          </p:cNvPr>
          <p:cNvGrpSpPr/>
          <p:nvPr/>
        </p:nvGrpSpPr>
        <p:grpSpPr>
          <a:xfrm>
            <a:off x="569232" y="2080776"/>
            <a:ext cx="7380968" cy="1651404"/>
            <a:chOff x="569232" y="2080776"/>
            <a:chExt cx="7380968" cy="1651404"/>
          </a:xfrm>
        </p:grpSpPr>
        <p:sp>
          <p:nvSpPr>
            <p:cNvPr id="17" name="Retângulo: Cantos Arredondados 16">
              <a:extLst>
                <a:ext uri="{FF2B5EF4-FFF2-40B4-BE49-F238E27FC236}">
                  <a16:creationId xmlns:a16="http://schemas.microsoft.com/office/drawing/2014/main" id="{628BCA3E-B241-4F37-9B80-246D5F8EF09B}"/>
                </a:ext>
              </a:extLst>
            </p:cNvPr>
            <p:cNvSpPr/>
            <p:nvPr/>
          </p:nvSpPr>
          <p:spPr>
            <a:xfrm>
              <a:off x="741033" y="3298515"/>
              <a:ext cx="5665730"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aixaDeTexto 23">
              <a:extLst>
                <a:ext uri="{FF2B5EF4-FFF2-40B4-BE49-F238E27FC236}">
                  <a16:creationId xmlns:a16="http://schemas.microsoft.com/office/drawing/2014/main" id="{02781366-4C33-419D-B2AF-80500F442133}"/>
                </a:ext>
              </a:extLst>
            </p:cNvPr>
            <p:cNvSpPr txBox="1"/>
            <p:nvPr/>
          </p:nvSpPr>
          <p:spPr>
            <a:xfrm>
              <a:off x="569232" y="3317559"/>
              <a:ext cx="5674331" cy="338554"/>
            </a:xfrm>
            <a:prstGeom prst="rect">
              <a:avLst/>
            </a:prstGeom>
            <a:noFill/>
          </p:spPr>
          <p:txBody>
            <a:bodyPr wrap="square" rtlCol="0">
              <a:spAutoFit/>
            </a:bodyPr>
            <a:lstStyle/>
            <a:p>
              <a:pPr algn="r"/>
              <a:r>
                <a:rPr lang="pt-BR" sz="1600" dirty="0"/>
                <a:t>The </a:t>
              </a:r>
              <a:r>
                <a:rPr lang="pt-BR" sz="1600" dirty="0" err="1"/>
                <a:t>Controller</a:t>
              </a:r>
              <a:r>
                <a:rPr lang="pt-BR" sz="1600" dirty="0"/>
                <a:t> </a:t>
              </a:r>
              <a:r>
                <a:rPr lang="en-US" sz="1600" dirty="0"/>
                <a:t>tracks</a:t>
              </a:r>
              <a:r>
                <a:rPr lang="pt-BR" sz="1600" dirty="0"/>
                <a:t> </a:t>
              </a:r>
              <a:r>
                <a:rPr lang="pt-BR" sz="1600" dirty="0" err="1"/>
                <a:t>the</a:t>
              </a:r>
              <a:r>
                <a:rPr lang="pt-BR" sz="1600" dirty="0"/>
                <a:t> Managers </a:t>
              </a:r>
              <a:r>
                <a:rPr lang="pt-BR" sz="1600" dirty="0" err="1"/>
                <a:t>with</a:t>
              </a:r>
              <a:r>
                <a:rPr lang="pt-BR" sz="1600" dirty="0"/>
                <a:t> </a:t>
              </a:r>
              <a:r>
                <a:rPr lang="pt-BR" sz="1600" dirty="0" err="1"/>
                <a:t>pending</a:t>
              </a:r>
              <a:r>
                <a:rPr lang="pt-BR" sz="1600" dirty="0"/>
                <a:t> updates</a:t>
              </a:r>
            </a:p>
          </p:txBody>
        </p:sp>
        <p:cxnSp>
          <p:nvCxnSpPr>
            <p:cNvPr id="25" name="Conector de Seta Reta 24">
              <a:extLst>
                <a:ext uri="{FF2B5EF4-FFF2-40B4-BE49-F238E27FC236}">
                  <a16:creationId xmlns:a16="http://schemas.microsoft.com/office/drawing/2014/main" id="{114E204B-854B-471B-BF1D-6509EA81E80B}"/>
                </a:ext>
              </a:extLst>
            </p:cNvPr>
            <p:cNvCxnSpPr>
              <a:cxnSpLocks/>
              <a:stCxn id="17" idx="3"/>
            </p:cNvCxnSpPr>
            <p:nvPr/>
          </p:nvCxnSpPr>
          <p:spPr>
            <a:xfrm flipV="1">
              <a:off x="6406763" y="2080776"/>
              <a:ext cx="1543437" cy="14345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 name="Agrupar 35">
            <a:extLst>
              <a:ext uri="{FF2B5EF4-FFF2-40B4-BE49-F238E27FC236}">
                <a16:creationId xmlns:a16="http://schemas.microsoft.com/office/drawing/2014/main" id="{BD4B34F6-4EED-416E-9BF8-0518CA368E66}"/>
              </a:ext>
            </a:extLst>
          </p:cNvPr>
          <p:cNvGrpSpPr/>
          <p:nvPr/>
        </p:nvGrpSpPr>
        <p:grpSpPr>
          <a:xfrm>
            <a:off x="191820" y="2933700"/>
            <a:ext cx="8393380" cy="2067058"/>
            <a:chOff x="191820" y="2933700"/>
            <a:chExt cx="8393380" cy="2067058"/>
          </a:xfrm>
        </p:grpSpPr>
        <p:sp>
          <p:nvSpPr>
            <p:cNvPr id="18" name="Retângulo: Cantos Arredondados 17">
              <a:extLst>
                <a:ext uri="{FF2B5EF4-FFF2-40B4-BE49-F238E27FC236}">
                  <a16:creationId xmlns:a16="http://schemas.microsoft.com/office/drawing/2014/main" id="{7C7D7907-DD24-4571-BC45-3492732A9630}"/>
                </a:ext>
              </a:extLst>
            </p:cNvPr>
            <p:cNvSpPr/>
            <p:nvPr/>
          </p:nvSpPr>
          <p:spPr>
            <a:xfrm>
              <a:off x="382810" y="4394610"/>
              <a:ext cx="6323279"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aixaDeTexto 10">
              <a:extLst>
                <a:ext uri="{FF2B5EF4-FFF2-40B4-BE49-F238E27FC236}">
                  <a16:creationId xmlns:a16="http://schemas.microsoft.com/office/drawing/2014/main" id="{70164837-F74D-41B5-9963-6A85E63847B9}"/>
                </a:ext>
              </a:extLst>
            </p:cNvPr>
            <p:cNvSpPr txBox="1"/>
            <p:nvPr/>
          </p:nvSpPr>
          <p:spPr>
            <a:xfrm>
              <a:off x="191820" y="4415983"/>
              <a:ext cx="6468260" cy="584775"/>
            </a:xfrm>
            <a:prstGeom prst="rect">
              <a:avLst/>
            </a:prstGeom>
            <a:noFill/>
          </p:spPr>
          <p:txBody>
            <a:bodyPr wrap="square" rtlCol="0">
              <a:spAutoFit/>
            </a:bodyPr>
            <a:lstStyle/>
            <a:p>
              <a:pPr algn="r"/>
              <a:r>
                <a:rPr lang="pt-BR" sz="1600" dirty="0" err="1"/>
                <a:t>After</a:t>
              </a:r>
              <a:r>
                <a:rPr lang="pt-BR" sz="1600" dirty="0"/>
                <a:t> a </a:t>
              </a:r>
              <a:r>
                <a:rPr lang="pt-BR" sz="1600" dirty="0" err="1"/>
                <a:t>defined</a:t>
              </a:r>
              <a:r>
                <a:rPr lang="pt-BR" sz="1600" dirty="0"/>
                <a:t> </a:t>
              </a:r>
              <a:r>
                <a:rPr lang="pt-BR" sz="1600" dirty="0" err="1"/>
                <a:t>period</a:t>
              </a:r>
              <a:r>
                <a:rPr lang="pt-BR" sz="1600" dirty="0"/>
                <a:t>, </a:t>
              </a:r>
              <a:r>
                <a:rPr lang="pt-BR" sz="1600" dirty="0" err="1"/>
                <a:t>the</a:t>
              </a:r>
              <a:r>
                <a:rPr lang="pt-BR" sz="1600" dirty="0"/>
                <a:t> </a:t>
              </a:r>
              <a:r>
                <a:rPr lang="pt-BR" sz="1600" dirty="0" err="1"/>
                <a:t>Controller</a:t>
              </a:r>
              <a:r>
                <a:rPr lang="pt-BR" sz="1600" dirty="0"/>
                <a:t> </a:t>
              </a:r>
              <a:r>
                <a:rPr lang="pt-BR" sz="1600" dirty="0" err="1"/>
                <a:t>requests</a:t>
              </a:r>
              <a:r>
                <a:rPr lang="pt-BR" sz="1600" dirty="0"/>
                <a:t> </a:t>
              </a:r>
              <a:r>
                <a:rPr lang="pt-BR" sz="1600" dirty="0" err="1"/>
                <a:t>the</a:t>
              </a:r>
              <a:r>
                <a:rPr lang="pt-BR" sz="1600" dirty="0"/>
                <a:t> </a:t>
              </a:r>
              <a:r>
                <a:rPr lang="pt-BR" sz="1600" dirty="0" err="1"/>
                <a:t>monitoring</a:t>
              </a:r>
              <a:r>
                <a:rPr lang="pt-BR" sz="1600" dirty="0"/>
                <a:t> log</a:t>
              </a:r>
            </a:p>
            <a:p>
              <a:endParaRPr lang="en-US" sz="1600" dirty="0"/>
            </a:p>
          </p:txBody>
        </p:sp>
        <p:cxnSp>
          <p:nvCxnSpPr>
            <p:cNvPr id="28" name="Conector de Seta Reta 27">
              <a:extLst>
                <a:ext uri="{FF2B5EF4-FFF2-40B4-BE49-F238E27FC236}">
                  <a16:creationId xmlns:a16="http://schemas.microsoft.com/office/drawing/2014/main" id="{6EB37F93-C8EF-46FB-B503-CBB36301EA13}"/>
                </a:ext>
              </a:extLst>
            </p:cNvPr>
            <p:cNvCxnSpPr>
              <a:cxnSpLocks/>
              <a:stCxn id="18" idx="3"/>
            </p:cNvCxnSpPr>
            <p:nvPr/>
          </p:nvCxnSpPr>
          <p:spPr>
            <a:xfrm flipV="1">
              <a:off x="6706089" y="2933700"/>
              <a:ext cx="1879111" cy="167774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 name="Agrupar 36">
            <a:extLst>
              <a:ext uri="{FF2B5EF4-FFF2-40B4-BE49-F238E27FC236}">
                <a16:creationId xmlns:a16="http://schemas.microsoft.com/office/drawing/2014/main" id="{E3E5F4D9-CA5B-4C90-B02A-0B75814DE4B0}"/>
              </a:ext>
            </a:extLst>
          </p:cNvPr>
          <p:cNvGrpSpPr/>
          <p:nvPr/>
        </p:nvGrpSpPr>
        <p:grpSpPr>
          <a:xfrm>
            <a:off x="1577130" y="5603382"/>
            <a:ext cx="8049470" cy="822818"/>
            <a:chOff x="1577130" y="5603382"/>
            <a:chExt cx="8049470" cy="822818"/>
          </a:xfrm>
        </p:grpSpPr>
        <p:sp>
          <p:nvSpPr>
            <p:cNvPr id="19" name="Retângulo: Cantos Arredondados 18">
              <a:extLst>
                <a:ext uri="{FF2B5EF4-FFF2-40B4-BE49-F238E27FC236}">
                  <a16:creationId xmlns:a16="http://schemas.microsoft.com/office/drawing/2014/main" id="{A4F0394B-0474-4139-B727-2076EDC6C88B}"/>
                </a:ext>
              </a:extLst>
            </p:cNvPr>
            <p:cNvSpPr/>
            <p:nvPr/>
          </p:nvSpPr>
          <p:spPr>
            <a:xfrm>
              <a:off x="1577130" y="5603382"/>
              <a:ext cx="4140200" cy="65199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aixaDeTexto 13">
              <a:extLst>
                <a:ext uri="{FF2B5EF4-FFF2-40B4-BE49-F238E27FC236}">
                  <a16:creationId xmlns:a16="http://schemas.microsoft.com/office/drawing/2014/main" id="{45AE73B4-B014-42C3-A73D-90FE15002AD1}"/>
                </a:ext>
              </a:extLst>
            </p:cNvPr>
            <p:cNvSpPr txBox="1"/>
            <p:nvPr/>
          </p:nvSpPr>
          <p:spPr>
            <a:xfrm>
              <a:off x="1577130" y="5636991"/>
              <a:ext cx="4140199" cy="584775"/>
            </a:xfrm>
            <a:prstGeom prst="rect">
              <a:avLst/>
            </a:prstGeom>
            <a:noFill/>
          </p:spPr>
          <p:txBody>
            <a:bodyPr wrap="square" rtlCol="0">
              <a:spAutoFit/>
            </a:bodyPr>
            <a:lstStyle/>
            <a:p>
              <a:pPr algn="ctr"/>
              <a:r>
                <a:rPr lang="pt-BR" sz="1600" dirty="0"/>
                <a:t>The </a:t>
              </a:r>
              <a:r>
                <a:rPr lang="pt-BR" sz="1600" dirty="0" err="1"/>
                <a:t>Controller</a:t>
              </a:r>
              <a:r>
                <a:rPr lang="pt-BR" sz="1600" dirty="0"/>
                <a:t> updates </a:t>
              </a:r>
              <a:r>
                <a:rPr lang="pt-BR" sz="1600" dirty="0" err="1"/>
                <a:t>the</a:t>
              </a:r>
              <a:r>
                <a:rPr lang="pt-BR" sz="1600" dirty="0"/>
                <a:t> REST interface</a:t>
              </a:r>
            </a:p>
            <a:p>
              <a:pPr algn="ctr"/>
              <a:r>
                <a:rPr lang="pt-BR" sz="1600" dirty="0"/>
                <a:t> </a:t>
              </a:r>
              <a:r>
                <a:rPr lang="pt-BR" sz="1600" dirty="0" err="1"/>
                <a:t>with</a:t>
              </a:r>
              <a:r>
                <a:rPr lang="pt-BR" sz="1600" dirty="0"/>
                <a:t> </a:t>
              </a:r>
              <a:r>
                <a:rPr lang="pt-BR" sz="1600" dirty="0" err="1"/>
                <a:t>the</a:t>
              </a:r>
              <a:r>
                <a:rPr lang="pt-BR" sz="1600" dirty="0"/>
                <a:t> container </a:t>
              </a:r>
              <a:r>
                <a:rPr lang="pt-BR" sz="1600" dirty="0" err="1"/>
                <a:t>list</a:t>
              </a:r>
              <a:r>
                <a:rPr lang="pt-BR" sz="1600" dirty="0"/>
                <a:t> </a:t>
              </a:r>
              <a:r>
                <a:rPr lang="pt-BR" sz="1600" dirty="0" err="1"/>
                <a:t>and</a:t>
              </a:r>
              <a:r>
                <a:rPr lang="pt-BR" sz="1600" dirty="0"/>
                <a:t> </a:t>
              </a:r>
              <a:r>
                <a:rPr lang="pt-BR" sz="1600" dirty="0" err="1"/>
                <a:t>info</a:t>
              </a:r>
              <a:endParaRPr lang="pt-BR" sz="1600" dirty="0"/>
            </a:p>
          </p:txBody>
        </p:sp>
        <p:cxnSp>
          <p:nvCxnSpPr>
            <p:cNvPr id="31" name="Conector de Seta Reta 30">
              <a:extLst>
                <a:ext uri="{FF2B5EF4-FFF2-40B4-BE49-F238E27FC236}">
                  <a16:creationId xmlns:a16="http://schemas.microsoft.com/office/drawing/2014/main" id="{D9F398DB-7114-4CB0-B8A2-D244163FD838}"/>
                </a:ext>
              </a:extLst>
            </p:cNvPr>
            <p:cNvCxnSpPr>
              <a:cxnSpLocks/>
              <a:stCxn id="14" idx="3"/>
            </p:cNvCxnSpPr>
            <p:nvPr/>
          </p:nvCxnSpPr>
          <p:spPr>
            <a:xfrm>
              <a:off x="5717329" y="5929379"/>
              <a:ext cx="3909271" cy="49682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278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500" fill="hold"/>
                                        <p:tgtEl>
                                          <p:spTgt spid="35"/>
                                        </p:tgtEl>
                                        <p:attrNameLst>
                                          <p:attrName>ppt_x</p:attrName>
                                        </p:attrNameLst>
                                      </p:cBhvr>
                                      <p:tavLst>
                                        <p:tav tm="0">
                                          <p:val>
                                            <p:strVal val="#ppt_x"/>
                                          </p:val>
                                        </p:tav>
                                        <p:tav tm="100000">
                                          <p:val>
                                            <p:strVal val="#ppt_x"/>
                                          </p:val>
                                        </p:tav>
                                      </p:tavLst>
                                    </p:anim>
                                    <p:anim calcmode="lin" valueType="num">
                                      <p:cBhvr additive="base">
                                        <p:cTn id="1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additive="base">
                                        <p:cTn id="19" dur="500" fill="hold"/>
                                        <p:tgtEl>
                                          <p:spTgt spid="36"/>
                                        </p:tgtEl>
                                        <p:attrNameLst>
                                          <p:attrName>ppt_x</p:attrName>
                                        </p:attrNameLst>
                                      </p:cBhvr>
                                      <p:tavLst>
                                        <p:tav tm="0">
                                          <p:val>
                                            <p:strVal val="#ppt_x"/>
                                          </p:val>
                                        </p:tav>
                                        <p:tav tm="100000">
                                          <p:val>
                                            <p:strVal val="#ppt_x"/>
                                          </p:val>
                                        </p:tav>
                                      </p:tavLst>
                                    </p:anim>
                                    <p:anim calcmode="lin" valueType="num">
                                      <p:cBhvr additive="base">
                                        <p:cTn id="2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7"/>
                                        </p:tgtEl>
                                        <p:attrNameLst>
                                          <p:attrName>style.visibility</p:attrName>
                                        </p:attrNameLst>
                                      </p:cBhvr>
                                      <p:to>
                                        <p:strVal val="visible"/>
                                      </p:to>
                                    </p:set>
                                    <p:anim calcmode="lin" valueType="num">
                                      <p:cBhvr additive="base">
                                        <p:cTn id="25" dur="500" fill="hold"/>
                                        <p:tgtEl>
                                          <p:spTgt spid="37"/>
                                        </p:tgtEl>
                                        <p:attrNameLst>
                                          <p:attrName>ppt_x</p:attrName>
                                        </p:attrNameLst>
                                      </p:cBhvr>
                                      <p:tavLst>
                                        <p:tav tm="0">
                                          <p:val>
                                            <p:strVal val="#ppt_x"/>
                                          </p:val>
                                        </p:tav>
                                        <p:tav tm="100000">
                                          <p:val>
                                            <p:strVal val="#ppt_x"/>
                                          </p:val>
                                        </p:tav>
                                      </p:tavLst>
                                    </p:anim>
                                    <p:anim calcmode="lin" valueType="num">
                                      <p:cBhvr additive="base">
                                        <p:cTn id="26"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267241" y="0"/>
            <a:ext cx="8596668" cy="1320800"/>
          </a:xfrm>
        </p:spPr>
        <p:txBody>
          <a:bodyPr>
            <a:normAutofit/>
          </a:bodyPr>
          <a:lstStyle/>
          <a:p>
            <a:r>
              <a:rPr lang="pt-BR"/>
              <a:t>The Interface </a:t>
            </a:r>
            <a:r>
              <a:rPr lang="pt-BR" dirty="0" err="1"/>
              <a:t>submodule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Espaço Reservado para Conteúdo 2">
            <a:extLst>
              <a:ext uri="{FF2B5EF4-FFF2-40B4-BE49-F238E27FC236}">
                <a16:creationId xmlns:a16="http://schemas.microsoft.com/office/drawing/2014/main" id="{240E8075-3AF8-4EC1-819F-78E8E715EC4A}"/>
              </a:ext>
            </a:extLst>
          </p:cNvPr>
          <p:cNvSpPr txBox="1">
            <a:spLocks/>
          </p:cNvSpPr>
          <p:nvPr/>
        </p:nvSpPr>
        <p:spPr>
          <a:xfrm>
            <a:off x="900583" y="1058376"/>
            <a:ext cx="5648033" cy="284052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1600" dirty="0"/>
              <a:t>From the developed REST interface, the user can obtain the list of running container and their status</a:t>
            </a:r>
          </a:p>
          <a:p>
            <a:r>
              <a:rPr lang="en-US" sz="1600" dirty="0"/>
              <a:t>Also, from, the available commands, the user may set the parameters for the system monitoring, such as the packet loss threshold and the ignored containers</a:t>
            </a:r>
          </a:p>
          <a:p>
            <a:r>
              <a:rPr lang="en-US" sz="1600" dirty="0"/>
              <a:t>All this information is passed through the Controller and is transmitted using the message queue system</a:t>
            </a:r>
          </a:p>
        </p:txBody>
      </p:sp>
      <p:pic>
        <p:nvPicPr>
          <p:cNvPr id="7" name="Imagem 6" descr="Uma imagem contendo Linha do tempo&#10;&#10;Descrição gerada automaticamente">
            <a:extLst>
              <a:ext uri="{FF2B5EF4-FFF2-40B4-BE49-F238E27FC236}">
                <a16:creationId xmlns:a16="http://schemas.microsoft.com/office/drawing/2014/main" id="{9089A18D-F007-4777-BF81-CE43FEA2F494}"/>
              </a:ext>
            </a:extLst>
          </p:cNvPr>
          <p:cNvPicPr>
            <a:picLocks noChangeAspect="1"/>
          </p:cNvPicPr>
          <p:nvPr/>
        </p:nvPicPr>
        <p:blipFill>
          <a:blip r:embed="rId2"/>
          <a:stretch>
            <a:fillRect/>
          </a:stretch>
        </p:blipFill>
        <p:spPr>
          <a:xfrm>
            <a:off x="421298" y="3572721"/>
            <a:ext cx="6349180" cy="2941389"/>
          </a:xfrm>
          <a:prstGeom prst="rect">
            <a:avLst/>
          </a:prstGeom>
        </p:spPr>
      </p:pic>
      <p:pic>
        <p:nvPicPr>
          <p:cNvPr id="13" name="Imagem 12">
            <a:extLst>
              <a:ext uri="{FF2B5EF4-FFF2-40B4-BE49-F238E27FC236}">
                <a16:creationId xmlns:a16="http://schemas.microsoft.com/office/drawing/2014/main" id="{1CB18076-6F25-4295-81E3-C6C072529793}"/>
              </a:ext>
            </a:extLst>
          </p:cNvPr>
          <p:cNvPicPr/>
          <p:nvPr/>
        </p:nvPicPr>
        <p:blipFill>
          <a:blip r:embed="rId3">
            <a:extLst>
              <a:ext uri="{28A0092B-C50C-407E-A947-70E740481C1C}">
                <a14:useLocalDpi xmlns:a14="http://schemas.microsoft.com/office/drawing/2010/main" val="0"/>
              </a:ext>
            </a:extLst>
          </a:blip>
          <a:stretch>
            <a:fillRect/>
          </a:stretch>
        </p:blipFill>
        <p:spPr>
          <a:xfrm>
            <a:off x="6797914" y="935684"/>
            <a:ext cx="5144788" cy="4730470"/>
          </a:xfrm>
          <a:prstGeom prst="rect">
            <a:avLst/>
          </a:prstGeom>
        </p:spPr>
      </p:pic>
      <p:sp>
        <p:nvSpPr>
          <p:cNvPr id="14" name="Espaço Reservado para Conteúdo 6">
            <a:extLst>
              <a:ext uri="{FF2B5EF4-FFF2-40B4-BE49-F238E27FC236}">
                <a16:creationId xmlns:a16="http://schemas.microsoft.com/office/drawing/2014/main" id="{8AD623FC-2F29-4830-8C8A-C0B12DD20516}"/>
              </a:ext>
            </a:extLst>
          </p:cNvPr>
          <p:cNvSpPr txBox="1">
            <a:spLocks/>
          </p:cNvSpPr>
          <p:nvPr/>
        </p:nvSpPr>
        <p:spPr>
          <a:xfrm>
            <a:off x="6858758" y="673100"/>
            <a:ext cx="4828724" cy="5538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None/>
            </a:pPr>
            <a:r>
              <a:rPr lang="pt-BR" sz="1600" b="1" i="1" dirty="0"/>
              <a:t>Health </a:t>
            </a:r>
            <a:r>
              <a:rPr lang="pt-BR" sz="1600" b="1" i="1" dirty="0" err="1"/>
              <a:t>Monitoring</a:t>
            </a:r>
            <a:r>
              <a:rPr lang="pt-BR" sz="1600" b="1" i="1" dirty="0"/>
              <a:t> System (HMS) </a:t>
            </a:r>
            <a:r>
              <a:rPr lang="pt-BR" sz="1600" b="1" i="1" dirty="0" err="1"/>
              <a:t>user</a:t>
            </a:r>
            <a:r>
              <a:rPr lang="pt-BR" sz="1600" b="1" i="1" dirty="0"/>
              <a:t> interface</a:t>
            </a:r>
            <a:endParaRPr lang="en-US" sz="1600" b="1" i="1" dirty="0"/>
          </a:p>
        </p:txBody>
      </p:sp>
    </p:spTree>
    <p:extLst>
      <p:ext uri="{BB962C8B-B14F-4D97-AF65-F5344CB8AC3E}">
        <p14:creationId xmlns:p14="http://schemas.microsoft.com/office/powerpoint/2010/main" val="168002387"/>
      </p:ext>
    </p:extLst>
  </p:cSld>
  <p:clrMapOvr>
    <a:masterClrMapping/>
  </p:clrMapOvr>
</p:sld>
</file>

<file path=ppt/theme/theme1.xml><?xml version="1.0" encoding="utf-8"?>
<a:theme xmlns:a="http://schemas.openxmlformats.org/drawingml/2006/main" name="Facetado">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
  <TotalTime>0</TotalTime>
  <Words>1169</Words>
  <Application>Microsoft Office PowerPoint</Application>
  <PresentationFormat>Widescreen</PresentationFormat>
  <Paragraphs>157</Paragraphs>
  <Slides>22</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22</vt:i4>
      </vt:variant>
    </vt:vector>
  </HeadingPairs>
  <TitlesOfParts>
    <vt:vector size="28" baseType="lpstr">
      <vt:lpstr>Aharoni</vt:lpstr>
      <vt:lpstr>Arial</vt:lpstr>
      <vt:lpstr>Trebuchet MS</vt:lpstr>
      <vt:lpstr>Wingdings</vt:lpstr>
      <vt:lpstr>Wingdings 3</vt:lpstr>
      <vt:lpstr>Facetado</vt:lpstr>
      <vt:lpstr>Health Monitoring System for Docker Containers</vt:lpstr>
      <vt:lpstr>Summary</vt:lpstr>
      <vt:lpstr>Architecture</vt:lpstr>
      <vt:lpstr>System Architecture</vt:lpstr>
      <vt:lpstr>System Architecture</vt:lpstr>
      <vt:lpstr>The Manager submodule</vt:lpstr>
      <vt:lpstr>The Manager submodule</vt:lpstr>
      <vt:lpstr>The Controller submodule</vt:lpstr>
      <vt:lpstr>The Interface submodule</vt:lpstr>
      <vt:lpstr>Communications</vt:lpstr>
      <vt:lpstr>Communications Overall</vt:lpstr>
      <vt:lpstr>Synchronized Messaging</vt:lpstr>
      <vt:lpstr>Optimizations</vt:lpstr>
      <vt:lpstr>Asynchronous Information Update</vt:lpstr>
      <vt:lpstr>Update Management</vt:lpstr>
      <vt:lpstr>Testing</vt:lpstr>
      <vt:lpstr>Antagonist</vt:lpstr>
      <vt:lpstr>Testing phase</vt:lpstr>
      <vt:lpstr>Results</vt:lpstr>
      <vt:lpstr>Peak Generation</vt:lpstr>
      <vt:lpstr>Conclusions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Monitoring System for Docker containers</dc:title>
  <dc:creator>bruno casu</dc:creator>
  <cp:lastModifiedBy>Nicola Barsanti</cp:lastModifiedBy>
  <cp:revision>36</cp:revision>
  <dcterms:created xsi:type="dcterms:W3CDTF">2021-07-12T16:20:30Z</dcterms:created>
  <dcterms:modified xsi:type="dcterms:W3CDTF">2021-07-13T22:23:42Z</dcterms:modified>
</cp:coreProperties>
</file>

<file path=docProps/thumbnail.jpeg>
</file>